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708" r:id="rId2"/>
  </p:sldMasterIdLst>
  <p:notesMasterIdLst>
    <p:notesMasterId r:id="rId10"/>
  </p:notesMasterIdLst>
  <p:handoutMasterIdLst>
    <p:handoutMasterId r:id="rId11"/>
  </p:handoutMasterIdLst>
  <p:sldIdLst>
    <p:sldId id="257" r:id="rId3"/>
    <p:sldId id="328" r:id="rId4"/>
    <p:sldId id="359" r:id="rId5"/>
    <p:sldId id="360" r:id="rId6"/>
    <p:sldId id="268" r:id="rId7"/>
    <p:sldId id="333" r:id="rId8"/>
    <p:sldId id="270" r:id="rId9"/>
  </p:sldIdLst>
  <p:sldSz cx="9144000" cy="6858000" type="screen4x3"/>
  <p:notesSz cx="6950075" cy="9236075"/>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5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C1F25"/>
    <a:srgbClr val="CCDDEE"/>
    <a:srgbClr val="FBB92F"/>
    <a:srgbClr val="77BD2A"/>
    <a:srgbClr val="62777F"/>
    <a:srgbClr val="6FA943"/>
    <a:srgbClr val="B9D257"/>
    <a:srgbClr val="F68920"/>
    <a:srgbClr val="8555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41" autoAdjust="0"/>
    <p:restoredTop sz="94662" autoAdjust="0"/>
  </p:normalViewPr>
  <p:slideViewPr>
    <p:cSldViewPr>
      <p:cViewPr varScale="1">
        <p:scale>
          <a:sx n="106" d="100"/>
          <a:sy n="106" d="100"/>
        </p:scale>
        <p:origin x="114" y="12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130" y="-86"/>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4"/>
          </a:xfrm>
          <a:prstGeom prst="rect">
            <a:avLst/>
          </a:prstGeom>
        </p:spPr>
        <p:txBody>
          <a:bodyPr vert="horz" lIns="91427" tIns="45713" rIns="91427" bIns="45713" rtlCol="0"/>
          <a:lstStyle>
            <a:lvl1pPr algn="l">
              <a:defRPr sz="1300"/>
            </a:lvl1pPr>
          </a:lstStyle>
          <a:p>
            <a:endParaRPr lang="en-US" dirty="0"/>
          </a:p>
        </p:txBody>
      </p:sp>
      <p:sp>
        <p:nvSpPr>
          <p:cNvPr id="3" name="Date Placeholder 2"/>
          <p:cNvSpPr>
            <a:spLocks noGrp="1"/>
          </p:cNvSpPr>
          <p:nvPr>
            <p:ph type="dt" sz="quarter" idx="1"/>
          </p:nvPr>
        </p:nvSpPr>
        <p:spPr>
          <a:xfrm>
            <a:off x="3937000" y="0"/>
            <a:ext cx="3011488" cy="461964"/>
          </a:xfrm>
          <a:prstGeom prst="rect">
            <a:avLst/>
          </a:prstGeom>
        </p:spPr>
        <p:txBody>
          <a:bodyPr vert="horz" lIns="91427" tIns="45713" rIns="91427" bIns="45713" rtlCol="0"/>
          <a:lstStyle>
            <a:lvl1pPr algn="r">
              <a:defRPr sz="1300"/>
            </a:lvl1pPr>
          </a:lstStyle>
          <a:p>
            <a:fld id="{F87AAE7F-D37E-4830-9F5E-F36A5F180179}" type="datetimeFigureOut">
              <a:rPr lang="en-US" smtClean="0"/>
              <a:t>9/14/2020</a:t>
            </a:fld>
            <a:endParaRPr lang="en-US" dirty="0"/>
          </a:p>
        </p:txBody>
      </p:sp>
      <p:sp>
        <p:nvSpPr>
          <p:cNvPr id="4" name="Footer Placeholder 3"/>
          <p:cNvSpPr>
            <a:spLocks noGrp="1"/>
          </p:cNvSpPr>
          <p:nvPr>
            <p:ph type="ftr" sz="quarter" idx="2"/>
          </p:nvPr>
        </p:nvSpPr>
        <p:spPr>
          <a:xfrm>
            <a:off x="0" y="8772525"/>
            <a:ext cx="3011488" cy="461964"/>
          </a:xfrm>
          <a:prstGeom prst="rect">
            <a:avLst/>
          </a:prstGeom>
        </p:spPr>
        <p:txBody>
          <a:bodyPr vert="horz" lIns="91427" tIns="45713" rIns="91427" bIns="45713"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37000" y="8772525"/>
            <a:ext cx="3011488" cy="461964"/>
          </a:xfrm>
          <a:prstGeom prst="rect">
            <a:avLst/>
          </a:prstGeom>
        </p:spPr>
        <p:txBody>
          <a:bodyPr vert="horz" lIns="91427" tIns="45713" rIns="91427" bIns="45713" rtlCol="0" anchor="b"/>
          <a:lstStyle>
            <a:lvl1pPr algn="r">
              <a:defRPr sz="1300"/>
            </a:lvl1pPr>
          </a:lstStyle>
          <a:p>
            <a:fld id="{8FE02180-CD27-4473-AA37-00085480B5FA}" type="slidenum">
              <a:rPr lang="en-US" smtClean="0"/>
              <a:t>‹#›</a:t>
            </a:fld>
            <a:endParaRPr lang="en-US" dirty="0"/>
          </a:p>
        </p:txBody>
      </p:sp>
    </p:spTree>
    <p:extLst>
      <p:ext uri="{BB962C8B-B14F-4D97-AF65-F5344CB8AC3E}">
        <p14:creationId xmlns:p14="http://schemas.microsoft.com/office/powerpoint/2010/main"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79" tIns="46239" rIns="92479" bIns="46239" rtlCol="0"/>
          <a:lstStyle>
            <a:lvl1pPr algn="l">
              <a:defRPr sz="1300"/>
            </a:lvl1pPr>
          </a:lstStyle>
          <a:p>
            <a:endParaRPr lang="en-US" dirty="0"/>
          </a:p>
        </p:txBody>
      </p:sp>
      <p:sp>
        <p:nvSpPr>
          <p:cNvPr id="3" name="Date Placeholder 2"/>
          <p:cNvSpPr>
            <a:spLocks noGrp="1"/>
          </p:cNvSpPr>
          <p:nvPr>
            <p:ph type="dt" idx="1"/>
          </p:nvPr>
        </p:nvSpPr>
        <p:spPr>
          <a:xfrm>
            <a:off x="3936769" y="0"/>
            <a:ext cx="3011699" cy="461804"/>
          </a:xfrm>
          <a:prstGeom prst="rect">
            <a:avLst/>
          </a:prstGeom>
        </p:spPr>
        <p:txBody>
          <a:bodyPr vert="horz" lIns="92479" tIns="46239" rIns="92479" bIns="46239" rtlCol="0"/>
          <a:lstStyle>
            <a:lvl1pPr algn="r">
              <a:defRPr sz="1300"/>
            </a:lvl1pPr>
          </a:lstStyle>
          <a:p>
            <a:fld id="{9EDDEDB6-CD57-44C2-AB19-AC7D3BB8FF8E}" type="datetimeFigureOut">
              <a:rPr lang="en-US" smtClean="0"/>
              <a:pPr/>
              <a:t>9/14/2020</a:t>
            </a:fld>
            <a:endParaRPr lang="en-US" dirty="0"/>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2479" tIns="46239" rIns="92479" bIns="46239"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79" tIns="46239" rIns="92479" bIns="4623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79" tIns="46239" rIns="92479" bIns="46239"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36769" y="8772668"/>
            <a:ext cx="3011699" cy="461804"/>
          </a:xfrm>
          <a:prstGeom prst="rect">
            <a:avLst/>
          </a:prstGeom>
        </p:spPr>
        <p:txBody>
          <a:bodyPr vert="horz" lIns="92479" tIns="46239" rIns="92479" bIns="46239"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2</a:t>
            </a:fld>
            <a:endParaRPr lang="en-US" dirty="0"/>
          </a:p>
        </p:txBody>
      </p:sp>
    </p:spTree>
    <p:extLst>
      <p:ext uri="{BB962C8B-B14F-4D97-AF65-F5344CB8AC3E}">
        <p14:creationId xmlns:p14="http://schemas.microsoft.com/office/powerpoint/2010/main" val="3751326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3</a:t>
            </a:fld>
            <a:endParaRPr lang="en-US" dirty="0"/>
          </a:p>
        </p:txBody>
      </p:sp>
    </p:spTree>
    <p:extLst>
      <p:ext uri="{BB962C8B-B14F-4D97-AF65-F5344CB8AC3E}">
        <p14:creationId xmlns:p14="http://schemas.microsoft.com/office/powerpoint/2010/main" val="3737293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5</a:t>
            </a:fld>
            <a:endParaRPr lang="en-US" dirty="0"/>
          </a:p>
        </p:txBody>
      </p:sp>
    </p:spTree>
    <p:extLst>
      <p:ext uri="{BB962C8B-B14F-4D97-AF65-F5344CB8AC3E}">
        <p14:creationId xmlns:p14="http://schemas.microsoft.com/office/powerpoint/2010/main" val="2613563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6</a:t>
            </a:fld>
            <a:endParaRPr lang="en-US" dirty="0"/>
          </a:p>
        </p:txBody>
      </p:sp>
    </p:spTree>
    <p:extLst>
      <p:ext uri="{BB962C8B-B14F-4D97-AF65-F5344CB8AC3E}">
        <p14:creationId xmlns:p14="http://schemas.microsoft.com/office/powerpoint/2010/main" val="2840817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7</a:t>
            </a:fld>
            <a:endParaRPr lang="en-US" dirty="0"/>
          </a:p>
        </p:txBody>
      </p:sp>
    </p:spTree>
    <p:extLst>
      <p:ext uri="{BB962C8B-B14F-4D97-AF65-F5344CB8AC3E}">
        <p14:creationId xmlns:p14="http://schemas.microsoft.com/office/powerpoint/2010/main" val="12847642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gi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hyperlink" Target="http://www.iso-ne.com/about/news-media/newswire" TargetMode="External"/><Relationship Id="rId3" Type="http://schemas.openxmlformats.org/officeDocument/2006/relationships/image" Target="../media/image7.png"/><Relationship Id="rId7" Type="http://schemas.openxmlformats.org/officeDocument/2006/relationships/image" Target="../media/image9.jpeg"/><Relationship Id="rId12" Type="http://schemas.openxmlformats.org/officeDocument/2006/relationships/image" Target="../media/image12.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1.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8.jpeg"/><Relationship Id="rId15" Type="http://schemas.openxmlformats.org/officeDocument/2006/relationships/hyperlink" Target="https://twitter.com/isonewengland" TargetMode="External"/><Relationship Id="rId10" Type="http://schemas.openxmlformats.org/officeDocument/2006/relationships/image" Target="../media/image11.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p:txBody>
          <a:body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title and chart">
    <p:spTree>
      <p:nvGrpSpPr>
        <p:cNvPr id="1" name=""/>
        <p:cNvGrpSpPr/>
        <p:nvPr/>
      </p:nvGrpSpPr>
      <p:grpSpPr>
        <a:xfrm>
          <a:off x="0" y="0"/>
          <a:ext cx="0" cy="0"/>
          <a:chOff x="0" y="0"/>
          <a:chExt cx="0" cy="0"/>
        </a:xfrm>
      </p:grpSpPr>
      <p:sp>
        <p:nvSpPr>
          <p:cNvPr id="7" name="Chart Placeholder 6"/>
          <p:cNvSpPr>
            <a:spLocks noGrp="1"/>
          </p:cNvSpPr>
          <p:nvPr>
            <p:ph type="chart" sz="quarter" idx="11"/>
          </p:nvPr>
        </p:nvSpPr>
        <p:spPr>
          <a:xfrm>
            <a:off x="457200" y="1408176"/>
            <a:ext cx="8229600" cy="4762500"/>
          </a:xfrm>
        </p:spPr>
        <p:txBody>
          <a:bodyPr/>
          <a:lstStyle>
            <a:lvl1pPr>
              <a:defRPr>
                <a:solidFill>
                  <a:srgbClr val="000000"/>
                </a:solidFill>
              </a:defRPr>
            </a:lvl1pPr>
          </a:lstStyle>
          <a:p>
            <a:r>
              <a:rPr lang="en-US" dirty="0" smtClean="0"/>
              <a:t>Click icon to add chart</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so title and smart art graphic">
    <p:spTree>
      <p:nvGrpSpPr>
        <p:cNvPr id="1" name=""/>
        <p:cNvGrpSpPr/>
        <p:nvPr/>
      </p:nvGrpSpPr>
      <p:grpSpPr>
        <a:xfrm>
          <a:off x="0" y="0"/>
          <a:ext cx="0" cy="0"/>
          <a:chOff x="0" y="0"/>
          <a:chExt cx="0" cy="0"/>
        </a:xfrm>
      </p:grpSpPr>
      <p:sp>
        <p:nvSpPr>
          <p:cNvPr id="8" name="SmartArt Placeholder 7"/>
          <p:cNvSpPr>
            <a:spLocks noGrp="1"/>
          </p:cNvSpPr>
          <p:nvPr>
            <p:ph type="dgm" sz="quarter" idx="11"/>
          </p:nvPr>
        </p:nvSpPr>
        <p:spPr>
          <a:xfrm>
            <a:off x="457200" y="1405128"/>
            <a:ext cx="8229600" cy="4767072"/>
          </a:xfrm>
        </p:spPr>
        <p:txBody>
          <a:bodyPr/>
          <a:lstStyle>
            <a:lvl1pPr>
              <a:defRPr>
                <a:solidFill>
                  <a:srgbClr val="000000"/>
                </a:solidFill>
              </a:defRPr>
            </a:lvl1pPr>
          </a:lstStyle>
          <a:p>
            <a:r>
              <a:rPr lang="en-US" dirty="0" smtClean="0"/>
              <a:t>Click icon to add SmartArt graphic</a:t>
            </a:r>
            <a:endParaRPr lang="en-US" dirty="0"/>
          </a:p>
        </p:txBody>
      </p:sp>
      <p:sp>
        <p:nvSpPr>
          <p:cNvPr id="2" name="Slide Number Placeholder 1"/>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9"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so title and table">
    <p:spTree>
      <p:nvGrpSpPr>
        <p:cNvPr id="1" name=""/>
        <p:cNvGrpSpPr/>
        <p:nvPr/>
      </p:nvGrpSpPr>
      <p:grpSpPr>
        <a:xfrm>
          <a:off x="0" y="0"/>
          <a:ext cx="0" cy="0"/>
          <a:chOff x="0" y="0"/>
          <a:chExt cx="0" cy="0"/>
        </a:xfrm>
      </p:grpSpPr>
      <p:sp>
        <p:nvSpPr>
          <p:cNvPr id="6" name="Table Placeholder 5"/>
          <p:cNvSpPr>
            <a:spLocks noGrp="1"/>
          </p:cNvSpPr>
          <p:nvPr>
            <p:ph type="tbl" sz="quarter" idx="10"/>
          </p:nvPr>
        </p:nvSpPr>
        <p:spPr>
          <a:xfrm>
            <a:off x="457200" y="1405128"/>
            <a:ext cx="8229600" cy="4767072"/>
          </a:xfrm>
        </p:spPr>
        <p:txBody>
          <a:bodyPr/>
          <a:lstStyle>
            <a:lvl1pPr>
              <a:defRPr>
                <a:solidFill>
                  <a:srgbClr val="000000"/>
                </a:solidFill>
              </a:defRPr>
            </a:lvl1pPr>
          </a:lstStyle>
          <a:p>
            <a:r>
              <a:rPr lang="en-US" dirty="0" smtClean="0"/>
              <a:t>Click icon to add table</a:t>
            </a:r>
            <a:endParaRPr lang="en-US" dirty="0"/>
          </a:p>
        </p:txBody>
      </p:sp>
      <p:sp>
        <p:nvSpPr>
          <p:cNvPr id="2" name="Slide Number Placeholder 1"/>
          <p:cNvSpPr>
            <a:spLocks noGrp="1"/>
          </p:cNvSpPr>
          <p:nvPr>
            <p:ph type="sldNum" sz="quarter" idx="11"/>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so content (L) &amp; pictur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645152" y="1408176"/>
            <a:ext cx="4041648" cy="4767072"/>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so picture (L) &amp; content (R)">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648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6"/>
          <p:cNvSpPr>
            <a:spLocks noGrp="1"/>
          </p:cNvSpPr>
          <p:nvPr>
            <p:ph type="pic" sz="quarter" idx="13"/>
          </p:nvPr>
        </p:nvSpPr>
        <p:spPr>
          <a:xfrm>
            <a:off x="457200" y="1405128"/>
            <a:ext cx="4041648" cy="4767406"/>
          </a:xfrm>
        </p:spPr>
        <p:txBody>
          <a:bodyPr/>
          <a:lstStyle>
            <a:lvl1pPr>
              <a:defRPr>
                <a:solidFill>
                  <a:srgbClr val="000000"/>
                </a:solidFill>
              </a:defRPr>
            </a:lvl1pPr>
          </a:lstStyle>
          <a:p>
            <a:r>
              <a:rPr lang="en-US" dirty="0" smtClean="0"/>
              <a:t>Click icon to add picture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1"/>
          <p:cNvSpPr>
            <a:spLocks noGrp="1"/>
          </p:cNvSpPr>
          <p:nvPr>
            <p:ph type="title"/>
          </p:nvPr>
        </p:nvSpPr>
        <p:spPr>
          <a:xfrm>
            <a:off x="457200" y="76200"/>
            <a:ext cx="8229600" cy="1143000"/>
          </a:xfrm>
        </p:spPr>
        <p:txBody>
          <a:bodyPr>
            <a:normAutofit/>
          </a:bodyPr>
          <a:lstStyle>
            <a:lvl1pPr algn="l">
              <a:defRPr sz="32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so transitional slide 1">
    <p:spTree>
      <p:nvGrpSpPr>
        <p:cNvPr id="1" name=""/>
        <p:cNvGrpSpPr/>
        <p:nvPr/>
      </p:nvGrpSpPr>
      <p:grpSpPr>
        <a:xfrm>
          <a:off x="0" y="0"/>
          <a:ext cx="0" cy="0"/>
          <a:chOff x="0" y="0"/>
          <a:chExt cx="0" cy="0"/>
        </a:xfrm>
      </p:grpSpPr>
      <p:sp>
        <p:nvSpPr>
          <p:cNvPr id="9" name="Rectangle 8"/>
          <p:cNvSpPr/>
          <p:nvPr userDrawn="1"/>
        </p:nvSpPr>
        <p:spPr>
          <a:xfrm>
            <a:off x="3900856" y="6467127"/>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637E8E"/>
                </a:solidFill>
              </a:rPr>
              <a:t>ISO-NE INTERNAL USE</a:t>
            </a:r>
            <a:endParaRPr lang="en-US" sz="800" b="1" dirty="0">
              <a:solidFill>
                <a:srgbClr val="637E8E"/>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8" name="Rectangle 7"/>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7"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so content (L) &amp; smart art graphic (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645152" y="1408176"/>
            <a:ext cx="4041648" cy="4764024"/>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so smart art graphic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martArt Placeholder 8"/>
          <p:cNvSpPr>
            <a:spLocks noGrp="1"/>
          </p:cNvSpPr>
          <p:nvPr>
            <p:ph type="dgm" sz="quarter" idx="13"/>
          </p:nvPr>
        </p:nvSpPr>
        <p:spPr>
          <a:xfrm>
            <a:off x="457200" y="1408176"/>
            <a:ext cx="4041648" cy="4764358"/>
          </a:xfrm>
        </p:spPr>
        <p:txBody>
          <a:bodyPr/>
          <a:lstStyle>
            <a:lvl1pPr>
              <a:defRPr>
                <a:solidFill>
                  <a:srgbClr val="000000"/>
                </a:solidFill>
              </a:defRPr>
            </a:lvl1pPr>
          </a:lstStyle>
          <a:p>
            <a:r>
              <a:rPr lang="en-US" dirty="0" smtClean="0"/>
              <a:t>Click icon to add SmartArt graphic</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so content (L) &amp; media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3690"/>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645152" y="1408176"/>
            <a:ext cx="4041648" cy="4764024"/>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so media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Media Placeholder 6"/>
          <p:cNvSpPr>
            <a:spLocks noGrp="1"/>
          </p:cNvSpPr>
          <p:nvPr>
            <p:ph type="media" sz="quarter" idx="13"/>
          </p:nvPr>
        </p:nvSpPr>
        <p:spPr>
          <a:xfrm>
            <a:off x="457200" y="1408176"/>
            <a:ext cx="4041648" cy="4764358"/>
          </a:xfrm>
        </p:spPr>
        <p:txBody>
          <a:bodyPr/>
          <a:lstStyle>
            <a:lvl1pPr>
              <a:defRPr>
                <a:solidFill>
                  <a:srgbClr val="000000"/>
                </a:solidFill>
              </a:defRPr>
            </a:lvl1pPr>
          </a:lstStyle>
          <a:p>
            <a:r>
              <a:rPr lang="en-US" dirty="0" smtClean="0"/>
              <a:t>Click icon to add media</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so content (L) &amp; clip 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645152" y="1408176"/>
            <a:ext cx="4041648" cy="4764024"/>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so clip 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4024"/>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lipArt Placeholder 8"/>
          <p:cNvSpPr>
            <a:spLocks noGrp="1"/>
          </p:cNvSpPr>
          <p:nvPr>
            <p:ph type="clipArt" sz="quarter" idx="13"/>
          </p:nvPr>
        </p:nvSpPr>
        <p:spPr>
          <a:xfrm>
            <a:off x="457200" y="1408176"/>
            <a:ext cx="4041648" cy="4762352"/>
          </a:xfrm>
        </p:spPr>
        <p:txBody>
          <a:bodyPr/>
          <a:lstStyle>
            <a:lvl1pPr>
              <a:defRPr>
                <a:solidFill>
                  <a:srgbClr val="000000"/>
                </a:solidFill>
              </a:defRPr>
            </a:lvl1pPr>
          </a:lstStyle>
          <a:p>
            <a:r>
              <a:rPr lang="en-US" dirty="0" smtClean="0"/>
              <a:t>Click icon to add clip art</a:t>
            </a:r>
            <a:endParaRPr lang="en-US" dirty="0"/>
          </a:p>
        </p:txBody>
      </p:sp>
      <p:sp>
        <p:nvSpPr>
          <p:cNvPr id="4" name="Slide Number Placeholder 3"/>
          <p:cNvSpPr>
            <a:spLocks noGrp="1"/>
          </p:cNvSpPr>
          <p:nvPr>
            <p:ph type="sldNum" sz="quarter" idx="14"/>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1068" y="1037170"/>
            <a:ext cx="3063875" cy="960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Oval 8"/>
          <p:cNvSpPr/>
          <p:nvPr userDrawn="1"/>
        </p:nvSpPr>
        <p:spPr>
          <a:xfrm>
            <a:off x="2988734" y="93133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0" name="Oval 9"/>
          <p:cNvSpPr/>
          <p:nvPr userDrawn="1"/>
        </p:nvSpPr>
        <p:spPr>
          <a:xfrm>
            <a:off x="464610" y="1257832"/>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11" name="Text Placeholder 8"/>
          <p:cNvSpPr txBox="1">
            <a:spLocks/>
          </p:cNvSpPr>
          <p:nvPr userDrawn="1"/>
        </p:nvSpPr>
        <p:spPr>
          <a:xfrm>
            <a:off x="787401" y="2032000"/>
            <a:ext cx="2759075"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View</a:t>
            </a:r>
            <a:r>
              <a:rPr lang="en-US" sz="1400" dirty="0" smtClean="0">
                <a:solidFill>
                  <a:srgbClr val="000000"/>
                </a:solidFill>
              </a:rPr>
              <a:t> tab</a:t>
            </a:r>
          </a:p>
          <a:p>
            <a:pPr marL="0" indent="0">
              <a:buFont typeface="Arial" pitchFamily="34" charset="0"/>
              <a:buNone/>
            </a:pPr>
            <a:r>
              <a:rPr lang="en-US" sz="1400" dirty="0" smtClean="0">
                <a:solidFill>
                  <a:srgbClr val="000000"/>
                </a:solidFill>
              </a:rPr>
              <a:t>Click the </a:t>
            </a:r>
            <a:r>
              <a:rPr lang="en-US" sz="1400" b="1" i="1" dirty="0" smtClean="0">
                <a:solidFill>
                  <a:srgbClr val="000000"/>
                </a:solidFill>
              </a:rPr>
              <a:t>Slide Master </a:t>
            </a:r>
            <a:r>
              <a:rPr lang="en-US" sz="1400" dirty="0" smtClean="0">
                <a:solidFill>
                  <a:srgbClr val="000000"/>
                </a:solidFill>
              </a:rPr>
              <a:t>button</a:t>
            </a:r>
            <a:endParaRPr lang="en-US" sz="1400" dirty="0">
              <a:solidFill>
                <a:srgbClr val="000000"/>
              </a:solidFill>
            </a:endParaRPr>
          </a:p>
        </p:txBody>
      </p:sp>
      <p:sp>
        <p:nvSpPr>
          <p:cNvPr id="12" name="Oval 11"/>
          <p:cNvSpPr/>
          <p:nvPr userDrawn="1"/>
        </p:nvSpPr>
        <p:spPr>
          <a:xfrm>
            <a:off x="584204" y="2065875"/>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13" name="Oval 12"/>
          <p:cNvSpPr/>
          <p:nvPr userDrawn="1"/>
        </p:nvSpPr>
        <p:spPr>
          <a:xfrm>
            <a:off x="584204" y="2434171"/>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pic>
        <p:nvPicPr>
          <p:cNvPr id="205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464610" y="2827870"/>
            <a:ext cx="1676399" cy="126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Placeholder 8"/>
          <p:cNvSpPr txBox="1">
            <a:spLocks/>
          </p:cNvSpPr>
          <p:nvPr userDrawn="1"/>
        </p:nvSpPr>
        <p:spPr>
          <a:xfrm>
            <a:off x="2426230" y="2836596"/>
            <a:ext cx="1951038"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In the left-hand pane scroll up to the first and largest of the slides</a:t>
            </a:r>
            <a:endParaRPr lang="en-US" sz="1400" dirty="0">
              <a:solidFill>
                <a:srgbClr val="000000"/>
              </a:solidFill>
            </a:endParaRPr>
          </a:p>
        </p:txBody>
      </p:sp>
      <p:sp>
        <p:nvSpPr>
          <p:cNvPr id="17" name="Oval 16"/>
          <p:cNvSpPr/>
          <p:nvPr userDrawn="1"/>
        </p:nvSpPr>
        <p:spPr>
          <a:xfrm>
            <a:off x="2223033" y="2866234"/>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14" name="TextBox 13"/>
          <p:cNvSpPr txBox="1"/>
          <p:nvPr userDrawn="1"/>
        </p:nvSpPr>
        <p:spPr>
          <a:xfrm>
            <a:off x="279932" y="125581"/>
            <a:ext cx="4097336" cy="830997"/>
          </a:xfrm>
          <a:prstGeom prst="rect">
            <a:avLst/>
          </a:prstGeom>
          <a:noFill/>
        </p:spPr>
        <p:txBody>
          <a:bodyPr wrap="square" rtlCol="0">
            <a:spAutoFit/>
          </a:bodyPr>
          <a:lstStyle/>
          <a:p>
            <a:r>
              <a:rPr lang="en-US" sz="1600" dirty="0" smtClean="0">
                <a:solidFill>
                  <a:srgbClr val="000000"/>
                </a:solidFill>
              </a:rPr>
              <a:t>This template is intended for content considered </a:t>
            </a:r>
            <a:r>
              <a:rPr lang="en-US" sz="1600" b="1" dirty="0" smtClean="0">
                <a:solidFill>
                  <a:srgbClr val="000000"/>
                </a:solidFill>
              </a:rPr>
              <a:t>ISO-NE PUBLIC</a:t>
            </a:r>
            <a:r>
              <a:rPr lang="en-US" sz="1600" dirty="0" smtClean="0">
                <a:solidFill>
                  <a:srgbClr val="000000"/>
                </a:solidFill>
              </a:rPr>
              <a:t>. If at any point you need to change the label within the footer: </a:t>
            </a:r>
            <a:endParaRPr lang="en-US" sz="1600" dirty="0">
              <a:solidFill>
                <a:srgbClr val="000000"/>
              </a:solidFill>
            </a:endParaRPr>
          </a:p>
        </p:txBody>
      </p:sp>
      <p:sp>
        <p:nvSpPr>
          <p:cNvPr id="21" name="Text Placeholder 8"/>
          <p:cNvSpPr txBox="1">
            <a:spLocks/>
          </p:cNvSpPr>
          <p:nvPr userDrawn="1"/>
        </p:nvSpPr>
        <p:spPr>
          <a:xfrm>
            <a:off x="2421467" y="4233335"/>
            <a:ext cx="1955801"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Edit the footer to reflect the appropriate label</a:t>
            </a:r>
            <a:r>
              <a:rPr lang="en-US" sz="1400" baseline="0" dirty="0" smtClean="0">
                <a:solidFill>
                  <a:srgbClr val="000000"/>
                </a:solidFill>
              </a:rPr>
              <a:t> </a:t>
            </a:r>
          </a:p>
          <a:p>
            <a:pPr marL="0" indent="0">
              <a:buFont typeface="Arial" pitchFamily="34" charset="0"/>
              <a:buNone/>
            </a:pPr>
            <a:endParaRPr lang="en-US" sz="1400" dirty="0">
              <a:solidFill>
                <a:srgbClr val="000000"/>
              </a:solidFill>
            </a:endParaRPr>
          </a:p>
        </p:txBody>
      </p:sp>
      <p:sp>
        <p:nvSpPr>
          <p:cNvPr id="22" name="Oval 21"/>
          <p:cNvSpPr/>
          <p:nvPr userDrawn="1"/>
        </p:nvSpPr>
        <p:spPr>
          <a:xfrm>
            <a:off x="2218270" y="42629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pic>
        <p:nvPicPr>
          <p:cNvPr id="2052"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595968" y="5071535"/>
            <a:ext cx="571500" cy="666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 Placeholder 8"/>
          <p:cNvSpPr txBox="1">
            <a:spLocks/>
          </p:cNvSpPr>
          <p:nvPr userDrawn="1"/>
        </p:nvSpPr>
        <p:spPr>
          <a:xfrm>
            <a:off x="2422525" y="5071535"/>
            <a:ext cx="2030943" cy="8382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400" dirty="0" smtClean="0">
                <a:solidFill>
                  <a:srgbClr val="000000"/>
                </a:solidFill>
              </a:rPr>
              <a:t>On the </a:t>
            </a:r>
            <a:r>
              <a:rPr lang="en-US" sz="1400" i="1" dirty="0" smtClean="0">
                <a:solidFill>
                  <a:srgbClr val="000000"/>
                </a:solidFill>
              </a:rPr>
              <a:t>Slide Maste</a:t>
            </a:r>
            <a:r>
              <a:rPr lang="en-US" sz="1400" dirty="0" smtClean="0">
                <a:solidFill>
                  <a:srgbClr val="000000"/>
                </a:solidFill>
              </a:rPr>
              <a:t>r ribbon, click</a:t>
            </a:r>
            <a:r>
              <a:rPr lang="en-US" sz="1400" baseline="0" dirty="0" smtClean="0">
                <a:solidFill>
                  <a:srgbClr val="000000"/>
                </a:solidFill>
              </a:rPr>
              <a:t> the </a:t>
            </a:r>
            <a:r>
              <a:rPr lang="en-US" sz="1400" b="1" i="1" baseline="0" dirty="0" smtClean="0">
                <a:solidFill>
                  <a:srgbClr val="000000"/>
                </a:solidFill>
              </a:rPr>
              <a:t>Close Master View</a:t>
            </a:r>
            <a:r>
              <a:rPr lang="en-US" sz="1400" baseline="0" dirty="0" smtClean="0">
                <a:solidFill>
                  <a:srgbClr val="000000"/>
                </a:solidFill>
              </a:rPr>
              <a:t> button</a:t>
            </a:r>
          </a:p>
          <a:p>
            <a:pPr marL="0" indent="0">
              <a:buFont typeface="Arial" pitchFamily="34" charset="0"/>
              <a:buNone/>
            </a:pPr>
            <a:endParaRPr lang="en-US" sz="1400" dirty="0">
              <a:solidFill>
                <a:srgbClr val="000000"/>
              </a:solidFill>
            </a:endParaRPr>
          </a:p>
        </p:txBody>
      </p:sp>
      <p:sp>
        <p:nvSpPr>
          <p:cNvPr id="25" name="Oval 24"/>
          <p:cNvSpPr/>
          <p:nvPr userDrawn="1"/>
        </p:nvSpPr>
        <p:spPr>
          <a:xfrm>
            <a:off x="2219328" y="510117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5</a:t>
            </a:r>
            <a:endParaRPr lang="en-US" sz="1200" b="1" dirty="0">
              <a:solidFill>
                <a:schemeClr val="bg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7" name="Rectangle 26"/>
          <p:cNvSpPr/>
          <p:nvPr userDrawn="1"/>
        </p:nvSpPr>
        <p:spPr>
          <a:xfrm>
            <a:off x="4758268" y="125580"/>
            <a:ext cx="4267200" cy="619902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28" name="TextBox 27"/>
          <p:cNvSpPr txBox="1"/>
          <p:nvPr userDrawn="1"/>
        </p:nvSpPr>
        <p:spPr>
          <a:xfrm>
            <a:off x="186268" y="5862935"/>
            <a:ext cx="4360066" cy="461665"/>
          </a:xfrm>
          <a:prstGeom prst="rect">
            <a:avLst/>
          </a:prstGeom>
          <a:noFill/>
        </p:spPr>
        <p:txBody>
          <a:bodyPr wrap="square" rtlCol="0">
            <a:spAutoFit/>
          </a:bodyPr>
          <a:lstStyle/>
          <a:p>
            <a:r>
              <a:rPr lang="en-US" sz="1200" i="1" dirty="0" smtClean="0">
                <a:solidFill>
                  <a:srgbClr val="000000"/>
                </a:solidFill>
              </a:rPr>
              <a:t>Note: If using transitional slides,</a:t>
            </a:r>
            <a:r>
              <a:rPr lang="en-US" sz="1200" i="1" baseline="0" dirty="0" smtClean="0">
                <a:solidFill>
                  <a:srgbClr val="000000"/>
                </a:solidFill>
              </a:rPr>
              <a:t> you must also locate these within the Slide Master and edit the footer label accordingly</a:t>
            </a:r>
            <a:endParaRPr lang="en-US" sz="1200" i="1" dirty="0">
              <a:solidFill>
                <a:srgbClr val="000000"/>
              </a:solidFill>
            </a:endParaRPr>
          </a:p>
        </p:txBody>
      </p:sp>
      <p:sp>
        <p:nvSpPr>
          <p:cNvPr id="30" name="TextBox 29"/>
          <p:cNvSpPr txBox="1"/>
          <p:nvPr userDrawn="1"/>
        </p:nvSpPr>
        <p:spPr>
          <a:xfrm>
            <a:off x="5029200" y="135466"/>
            <a:ext cx="3886200" cy="2487861"/>
          </a:xfrm>
          <a:prstGeom prst="rect">
            <a:avLst/>
          </a:prstGeom>
          <a:noFill/>
        </p:spPr>
        <p:txBody>
          <a:bodyPr wrap="square" rtlCol="0">
            <a:spAutoFit/>
          </a:bodyPr>
          <a:lstStyle/>
          <a:p>
            <a:r>
              <a:rPr lang="en-US" sz="1600" dirty="0" smtClean="0">
                <a:solidFill>
                  <a:srgbClr val="000000"/>
                </a:solidFill>
              </a:rPr>
              <a:t>This template</a:t>
            </a:r>
            <a:r>
              <a:rPr lang="en-US" sz="1600" baseline="0" dirty="0" smtClean="0">
                <a:solidFill>
                  <a:srgbClr val="000000"/>
                </a:solidFill>
              </a:rPr>
              <a:t> contains a variety of slide options to support your presentation needs.  </a:t>
            </a:r>
          </a:p>
          <a:p>
            <a:endParaRPr lang="en-US" sz="1400" baseline="0" dirty="0" smtClean="0">
              <a:solidFill>
                <a:srgbClr val="000000"/>
              </a:solidFill>
            </a:endParaRPr>
          </a:p>
          <a:p>
            <a:r>
              <a:rPr lang="en-US" sz="1400" baseline="0" dirty="0" smtClean="0">
                <a:solidFill>
                  <a:srgbClr val="000000"/>
                </a:solidFill>
              </a:rPr>
              <a:t>To change a slide layout:</a:t>
            </a:r>
          </a:p>
          <a:p>
            <a:pPr marL="457200" lvl="1" indent="0">
              <a:spcBef>
                <a:spcPts val="200"/>
              </a:spcBef>
              <a:spcAft>
                <a:spcPts val="200"/>
              </a:spcAft>
              <a:buNone/>
            </a:pPr>
            <a:r>
              <a:rPr lang="en-US" sz="1400" baseline="0" dirty="0" smtClean="0">
                <a:solidFill>
                  <a:srgbClr val="000000"/>
                </a:solidFill>
              </a:rPr>
              <a:t>Select the </a:t>
            </a:r>
            <a:r>
              <a:rPr lang="en-US" sz="1400" b="1" i="1" baseline="0" dirty="0" smtClean="0">
                <a:solidFill>
                  <a:srgbClr val="000000"/>
                </a:solidFill>
              </a:rPr>
              <a:t>slide</a:t>
            </a:r>
            <a:r>
              <a:rPr lang="en-US" sz="1400" baseline="0" dirty="0" smtClean="0">
                <a:solidFill>
                  <a:srgbClr val="000000"/>
                </a:solidFill>
              </a:rPr>
              <a:t> you wish to change.</a:t>
            </a:r>
          </a:p>
          <a:p>
            <a:pPr marL="457200" lvl="1" indent="0">
              <a:spcBef>
                <a:spcPts val="200"/>
              </a:spcBef>
              <a:spcAft>
                <a:spcPts val="200"/>
              </a:spcAft>
              <a:buNone/>
            </a:pPr>
            <a:r>
              <a:rPr lang="en-US" sz="1400" baseline="0" dirty="0" smtClean="0">
                <a:solidFill>
                  <a:srgbClr val="000000"/>
                </a:solidFill>
              </a:rPr>
              <a:t>In the PowerPoint ribbon, click to view the </a:t>
            </a:r>
            <a:r>
              <a:rPr lang="en-US" sz="1400" b="1" i="1" baseline="0" dirty="0" smtClean="0">
                <a:solidFill>
                  <a:srgbClr val="000000"/>
                </a:solidFill>
              </a:rPr>
              <a:t>Home</a:t>
            </a:r>
            <a:r>
              <a:rPr lang="en-US" sz="1400" baseline="0" dirty="0" smtClean="0">
                <a:solidFill>
                  <a:srgbClr val="000000"/>
                </a:solidFill>
              </a:rPr>
              <a:t> tab.</a:t>
            </a:r>
          </a:p>
          <a:p>
            <a:pPr marL="457200" lvl="1" indent="0">
              <a:spcBef>
                <a:spcPts val="200"/>
              </a:spcBef>
              <a:spcAft>
                <a:spcPts val="200"/>
              </a:spcAft>
              <a:buNone/>
            </a:pPr>
            <a:r>
              <a:rPr lang="en-US" sz="1400" dirty="0" smtClean="0">
                <a:solidFill>
                  <a:srgbClr val="000000"/>
                </a:solidFill>
              </a:rPr>
              <a:t>Click the </a:t>
            </a:r>
            <a:r>
              <a:rPr lang="en-US" sz="1400" b="1" i="1" dirty="0" smtClean="0">
                <a:solidFill>
                  <a:srgbClr val="000000"/>
                </a:solidFill>
              </a:rPr>
              <a:t>Layout</a:t>
            </a:r>
            <a:r>
              <a:rPr lang="en-US" sz="1400" dirty="0" smtClean="0">
                <a:solidFill>
                  <a:srgbClr val="000000"/>
                </a:solidFill>
              </a:rPr>
              <a:t> button.</a:t>
            </a:r>
          </a:p>
          <a:p>
            <a:pPr marL="457200" lvl="1" indent="0">
              <a:spcBef>
                <a:spcPts val="200"/>
              </a:spcBef>
              <a:spcAft>
                <a:spcPts val="200"/>
              </a:spcAft>
              <a:buNone/>
            </a:pPr>
            <a:r>
              <a:rPr lang="en-US" sz="1400" dirty="0" smtClean="0">
                <a:solidFill>
                  <a:srgbClr val="000000"/>
                </a:solidFill>
              </a:rPr>
              <a:t>From</a:t>
            </a:r>
            <a:r>
              <a:rPr lang="en-US" sz="1400" baseline="0" dirty="0" smtClean="0">
                <a:solidFill>
                  <a:srgbClr val="000000"/>
                </a:solidFill>
              </a:rPr>
              <a:t> the window of layout options that appears, choose the </a:t>
            </a:r>
            <a:r>
              <a:rPr lang="en-US" sz="1400" b="1" i="1" baseline="0" dirty="0" smtClean="0">
                <a:solidFill>
                  <a:srgbClr val="000000"/>
                </a:solidFill>
              </a:rPr>
              <a:t>desired layout</a:t>
            </a:r>
            <a:r>
              <a:rPr lang="en-US" sz="1400" baseline="0" dirty="0" smtClean="0">
                <a:solidFill>
                  <a:srgbClr val="000000"/>
                </a:solidFill>
              </a:rPr>
              <a:t>.</a:t>
            </a:r>
            <a:endParaRPr lang="en-US" sz="1400" dirty="0" smtClean="0">
              <a:solidFill>
                <a:srgbClr val="000000"/>
              </a:solidFill>
            </a:endParaRPr>
          </a:p>
        </p:txBody>
      </p:sp>
      <p:pic>
        <p:nvPicPr>
          <p:cNvPr id="1028" name="Picture 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249341" y="2891357"/>
            <a:ext cx="3632192" cy="1748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5" name="Oval 44"/>
          <p:cNvSpPr/>
          <p:nvPr userDrawn="1"/>
        </p:nvSpPr>
        <p:spPr>
          <a:xfrm>
            <a:off x="5249342" y="14060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47" name="Oval 46"/>
          <p:cNvSpPr/>
          <p:nvPr userDrawn="1"/>
        </p:nvSpPr>
        <p:spPr>
          <a:xfrm>
            <a:off x="5249341" y="1866896"/>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48" name="Oval 47"/>
          <p:cNvSpPr/>
          <p:nvPr userDrawn="1"/>
        </p:nvSpPr>
        <p:spPr>
          <a:xfrm>
            <a:off x="5249342" y="21336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49" name="Oval 48"/>
          <p:cNvSpPr/>
          <p:nvPr userDrawn="1"/>
        </p:nvSpPr>
        <p:spPr>
          <a:xfrm>
            <a:off x="5249341" y="1110197"/>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1</a:t>
            </a:r>
            <a:endParaRPr lang="en-US" sz="1200" b="1" dirty="0">
              <a:solidFill>
                <a:schemeClr val="bg1"/>
              </a:solidFill>
            </a:endParaRPr>
          </a:p>
        </p:txBody>
      </p:sp>
      <p:sp>
        <p:nvSpPr>
          <p:cNvPr id="50" name="Oval 49"/>
          <p:cNvSpPr/>
          <p:nvPr userDrawn="1"/>
        </p:nvSpPr>
        <p:spPr>
          <a:xfrm>
            <a:off x="5477942" y="27432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2</a:t>
            </a:r>
            <a:endParaRPr lang="en-US" sz="1200" b="1" dirty="0">
              <a:solidFill>
                <a:schemeClr val="bg1"/>
              </a:solidFill>
            </a:endParaRPr>
          </a:p>
        </p:txBody>
      </p:sp>
      <p:sp>
        <p:nvSpPr>
          <p:cNvPr id="51" name="Oval 50"/>
          <p:cNvSpPr/>
          <p:nvPr userDrawn="1"/>
        </p:nvSpPr>
        <p:spPr>
          <a:xfrm>
            <a:off x="6400800" y="2941900"/>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3</a:t>
            </a:r>
            <a:endParaRPr lang="en-US" sz="1200" b="1" dirty="0">
              <a:solidFill>
                <a:schemeClr val="bg1"/>
              </a:solidFill>
            </a:endParaRPr>
          </a:p>
        </p:txBody>
      </p:sp>
      <p:sp>
        <p:nvSpPr>
          <p:cNvPr id="52" name="Oval 51"/>
          <p:cNvSpPr/>
          <p:nvPr userDrawn="1"/>
        </p:nvSpPr>
        <p:spPr>
          <a:xfrm>
            <a:off x="7772400" y="3949703"/>
            <a:ext cx="228600" cy="228600"/>
          </a:xfrm>
          <a:prstGeom prst="ellipse">
            <a:avLst/>
          </a:prstGeom>
          <a:solidFill>
            <a:schemeClr val="accent4"/>
          </a:solidFill>
          <a:ln>
            <a:solidFill>
              <a:schemeClr val="tx2"/>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200" b="1" dirty="0" smtClean="0">
                <a:solidFill>
                  <a:schemeClr val="bg1"/>
                </a:solidFill>
              </a:rPr>
              <a:t>4</a:t>
            </a:r>
            <a:endParaRPr lang="en-US" sz="1200" b="1" dirty="0">
              <a:solidFill>
                <a:schemeClr val="bg1"/>
              </a:solidFill>
            </a:endParaRPr>
          </a:p>
        </p:txBody>
      </p:sp>
      <p:sp>
        <p:nvSpPr>
          <p:cNvPr id="54" name="TextBox 53"/>
          <p:cNvSpPr txBox="1"/>
          <p:nvPr userDrawn="1"/>
        </p:nvSpPr>
        <p:spPr>
          <a:xfrm>
            <a:off x="5029200" y="4812695"/>
            <a:ext cx="3886200" cy="584775"/>
          </a:xfrm>
          <a:prstGeom prst="rect">
            <a:avLst/>
          </a:prstGeom>
          <a:noFill/>
        </p:spPr>
        <p:txBody>
          <a:bodyPr wrap="square" rtlCol="0">
            <a:spAutoFit/>
          </a:bodyPr>
          <a:lstStyle/>
          <a:p>
            <a:r>
              <a:rPr lang="en-US" sz="1600" dirty="0" smtClean="0">
                <a:solidFill>
                  <a:srgbClr val="000000"/>
                </a:solidFill>
              </a:rPr>
              <a:t>Note:</a:t>
            </a:r>
            <a:r>
              <a:rPr lang="en-US" sz="1600" baseline="0" dirty="0" smtClean="0">
                <a:solidFill>
                  <a:srgbClr val="000000"/>
                </a:solidFill>
              </a:rPr>
              <a:t> these same layout options are available to you when inserting a new slide.</a:t>
            </a:r>
            <a:endParaRPr lang="en-US" sz="1600" dirty="0" smtClean="0">
              <a:solidFill>
                <a:srgbClr val="000000"/>
              </a:solidFill>
            </a:endParaRPr>
          </a:p>
        </p:txBody>
      </p:sp>
      <p:pic>
        <p:nvPicPr>
          <p:cNvPr id="1026"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25066" y="4179125"/>
            <a:ext cx="1736725" cy="555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742603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emplate Instruc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rgbClr val="000000"/>
                </a:solidFill>
              </a:defRPr>
            </a:lvl1pPr>
          </a:lstStyle>
          <a:p>
            <a:fld id="{10C7F894-2A36-495D-AB7C-1055F7AC0F9D}" type="slidenum">
              <a:rPr lang="en-US" smtClean="0"/>
              <a:pPr/>
              <a:t>‹#›</a:t>
            </a:fld>
            <a:endParaRPr lang="en-US" dirty="0"/>
          </a:p>
        </p:txBody>
      </p:sp>
      <p:sp>
        <p:nvSpPr>
          <p:cNvPr id="5" name="Slide Number Placeholder 2"/>
          <p:cNvSpPr txBox="1">
            <a:spLocks/>
          </p:cNvSpPr>
          <p:nvPr userDrawn="1"/>
        </p:nvSpPr>
        <p:spPr>
          <a:xfrm>
            <a:off x="8534400" y="6365882"/>
            <a:ext cx="381000" cy="263518"/>
          </a:xfrm>
          <a:prstGeom prst="rect">
            <a:avLst/>
          </a:prstGeom>
        </p:spPr>
        <p:txBody>
          <a:bodyPr lIns="0" tIns="0" rIns="0" bIns="0" anchor="ctr"/>
          <a:lstStyle>
            <a:defPPr>
              <a:defRPr lang="en-US"/>
            </a:defPPr>
            <a:lvl1pPr marL="0" algn="ctr" defTabSz="914400" rtl="0" eaLnBrk="1" latinLnBrk="0" hangingPunct="1">
              <a:defRPr sz="1400" kern="1200">
                <a:solidFill>
                  <a:srgbClr val="637E8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D2C783-583D-47C4-9F33-9EB4B47B6128}" type="slidenum">
              <a:rPr lang="en-US" smtClean="0">
                <a:solidFill>
                  <a:schemeClr val="tx1"/>
                </a:solidFill>
              </a:rPr>
              <a:pPr/>
              <a:t>‹#›</a:t>
            </a:fld>
            <a:endParaRPr lang="en-US" dirty="0">
              <a:solidFill>
                <a:schemeClr val="tx1"/>
              </a:solidFill>
            </a:endParaRPr>
          </a:p>
        </p:txBody>
      </p:sp>
      <p:sp>
        <p:nvSpPr>
          <p:cNvPr id="18" name="Rectangle 17"/>
          <p:cNvSpPr/>
          <p:nvPr userDrawn="1"/>
        </p:nvSpPr>
        <p:spPr>
          <a:xfrm>
            <a:off x="110068" y="125581"/>
            <a:ext cx="4419600" cy="61990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30" name="TextBox 29"/>
          <p:cNvSpPr txBox="1"/>
          <p:nvPr userDrawn="1"/>
        </p:nvSpPr>
        <p:spPr>
          <a:xfrm>
            <a:off x="152400" y="135466"/>
            <a:ext cx="2628900" cy="954107"/>
          </a:xfrm>
          <a:prstGeom prst="rect">
            <a:avLst/>
          </a:prstGeom>
          <a:noFill/>
        </p:spPr>
        <p:txBody>
          <a:bodyPr wrap="square" rtlCol="0">
            <a:spAutoFit/>
          </a:bodyPr>
          <a:lstStyle/>
          <a:p>
            <a:r>
              <a:rPr lang="en-US" sz="1400" dirty="0" smtClean="0">
                <a:solidFill>
                  <a:srgbClr val="000000"/>
                </a:solidFill>
              </a:rPr>
              <a:t>This template contains approved ISO-NE colors,</a:t>
            </a:r>
            <a:r>
              <a:rPr lang="en-US" sz="1400" baseline="0" dirty="0" smtClean="0">
                <a:solidFill>
                  <a:srgbClr val="000000"/>
                </a:solidFill>
              </a:rPr>
              <a:t> which can be accessed from any color palette (e.g., font color, shape fill):</a:t>
            </a:r>
            <a:endParaRPr lang="en-US" sz="1400" dirty="0">
              <a:solidFill>
                <a:srgbClr val="000000"/>
              </a:solidFill>
            </a:endParaRPr>
          </a:p>
        </p:txBody>
      </p:sp>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68600" y="330200"/>
            <a:ext cx="1562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Table 11"/>
          <p:cNvGraphicFramePr>
            <a:graphicFrameLocks noGrp="1"/>
          </p:cNvGraphicFramePr>
          <p:nvPr userDrawn="1">
            <p:extLst>
              <p:ext uri="{D42A27DB-BD31-4B8C-83A1-F6EECF244321}">
                <p14:modId xmlns:p14="http://schemas.microsoft.com/office/powerpoint/2010/main" val="1709699927"/>
              </p:ext>
            </p:extLst>
          </p:nvPr>
        </p:nvGraphicFramePr>
        <p:xfrm>
          <a:off x="228600" y="1092200"/>
          <a:ext cx="4165068" cy="5212080"/>
        </p:xfrm>
        <a:graphic>
          <a:graphicData uri="http://schemas.openxmlformats.org/drawingml/2006/table">
            <a:tbl>
              <a:tblPr firstRow="1" bandRow="1">
                <a:tableStyleId>{7E9639D4-E3E2-4D34-9284-5A2195B3D0D7}</a:tableStyleId>
              </a:tblPr>
              <a:tblGrid>
                <a:gridCol w="812268">
                  <a:extLst>
                    <a:ext uri="{9D8B030D-6E8A-4147-A177-3AD203B41FA5}">
                      <a16:colId xmlns:a16="http://schemas.microsoft.com/office/drawing/2014/main" val="20000"/>
                    </a:ext>
                  </a:extLst>
                </a:gridCol>
                <a:gridCol w="1066799">
                  <a:extLst>
                    <a:ext uri="{9D8B030D-6E8A-4147-A177-3AD203B41FA5}">
                      <a16:colId xmlns:a16="http://schemas.microsoft.com/office/drawing/2014/main" val="20001"/>
                    </a:ext>
                  </a:extLst>
                </a:gridCol>
                <a:gridCol w="2286001">
                  <a:extLst>
                    <a:ext uri="{9D8B030D-6E8A-4147-A177-3AD203B41FA5}">
                      <a16:colId xmlns:a16="http://schemas.microsoft.com/office/drawing/2014/main" val="20002"/>
                    </a:ext>
                  </a:extLst>
                </a:gridCol>
              </a:tblGrid>
              <a:tr h="0">
                <a:tc>
                  <a:txBody>
                    <a:bodyPr/>
                    <a:lstStyle/>
                    <a:p>
                      <a:pPr algn="l"/>
                      <a:r>
                        <a:rPr lang="en-US" sz="1400" dirty="0" smtClean="0"/>
                        <a:t>Color</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RGB Value</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400" dirty="0" smtClean="0"/>
                        <a:t>Description</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23.149.210</a:t>
                      </a:r>
                    </a:p>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Blue: Use as primary color for headers and accents</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251.185.47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Yellow: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246.137.32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Orange: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236.51.37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Red: Use as an accent color</a:t>
                      </a:r>
                    </a:p>
                    <a:p>
                      <a:pPr algn="l"/>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3180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133.85.161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Purple: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119.189.42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Green: Use as an accent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109.207.246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Light Blue: Use as an accent color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30.106.154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a:t>
                      </a:r>
                      <a:r>
                        <a:rPr lang="en-US" sz="1200" b="0" kern="1200" baseline="0" dirty="0" smtClean="0">
                          <a:solidFill>
                            <a:srgbClr val="000000"/>
                          </a:solidFill>
                          <a:latin typeface="+mn-lt"/>
                          <a:ea typeface="+mn-ea"/>
                          <a:cs typeface="+mn-cs"/>
                        </a:rPr>
                        <a:t> Dark Blue: </a:t>
                      </a:r>
                      <a:r>
                        <a:rPr lang="en-US" sz="1200" b="0" kern="1200" dirty="0" smtClean="0">
                          <a:solidFill>
                            <a:srgbClr val="000000"/>
                          </a:solidFill>
                          <a:latin typeface="+mn-lt"/>
                          <a:ea typeface="+mn-ea"/>
                          <a:cs typeface="+mn-cs"/>
                        </a:rPr>
                        <a:t>Use as an accent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000000"/>
                          </a:solidFill>
                        </a:rPr>
                        <a:t>98.119.127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ISO Gray: Use as a secondary font color</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0">
                <a:tc>
                  <a:txBody>
                    <a:bodyPr/>
                    <a:lstStyle/>
                    <a:p>
                      <a:pPr algn="l"/>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00"/>
                    </a:solidFill>
                  </a:tcPr>
                </a:tc>
                <a:tc>
                  <a:txBody>
                    <a:bodyPr/>
                    <a:lstStyle/>
                    <a:p>
                      <a:pPr algn="l"/>
                      <a:r>
                        <a:rPr lang="en-US" sz="1200" dirty="0" smtClean="0">
                          <a:solidFill>
                            <a:srgbClr val="000000"/>
                          </a:solidFill>
                        </a:rPr>
                        <a:t>0.0.0</a:t>
                      </a:r>
                      <a:endParaRPr lang="en-US" sz="120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US" sz="1200" b="0" kern="1200" dirty="0" smtClean="0">
                          <a:solidFill>
                            <a:srgbClr val="000000"/>
                          </a:solidFill>
                          <a:latin typeface="+mn-lt"/>
                          <a:ea typeface="+mn-ea"/>
                          <a:cs typeface="+mn-cs"/>
                        </a:rPr>
                        <a:t>Black: Use as a primary font color</a:t>
                      </a:r>
                    </a:p>
                    <a:p>
                      <a:pPr algn="l"/>
                      <a:endParaRPr lang="en-US" sz="1200" b="0" kern="1200" dirty="0" smtClean="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0">
                <a:tc>
                  <a:txBody>
                    <a:bodyPr/>
                    <a:lstStyle/>
                    <a:p>
                      <a:pPr algn="l"/>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smtClean="0">
                          <a:solidFill>
                            <a:srgbClr val="000000"/>
                          </a:solidFill>
                          <a:latin typeface="+mn-lt"/>
                          <a:ea typeface="+mn-ea"/>
                          <a:cs typeface="+mn-cs"/>
                        </a:rPr>
                        <a:t>255.255.255</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r>
                        <a:rPr lang="en-US" sz="1200" b="0" kern="1200" dirty="0" smtClean="0">
                          <a:solidFill>
                            <a:srgbClr val="000000"/>
                          </a:solidFill>
                          <a:latin typeface="+mn-lt"/>
                          <a:ea typeface="+mn-ea"/>
                          <a:cs typeface="+mn-cs"/>
                        </a:rPr>
                        <a:t>White: Use as needed</a:t>
                      </a:r>
                      <a:endParaRPr lang="en-US" sz="1200" b="0" kern="1200" dirty="0">
                        <a:solidFill>
                          <a:srgbClr val="000000"/>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
        <p:nvSpPr>
          <p:cNvPr id="13" name="Rectangle 12"/>
          <p:cNvSpPr/>
          <p:nvPr userDrawn="1"/>
        </p:nvSpPr>
        <p:spPr>
          <a:xfrm>
            <a:off x="4758268" y="125581"/>
            <a:ext cx="4267200" cy="406541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4" name="TextBox 13"/>
          <p:cNvSpPr txBox="1"/>
          <p:nvPr userDrawn="1"/>
        </p:nvSpPr>
        <p:spPr>
          <a:xfrm>
            <a:off x="4851402" y="152400"/>
            <a:ext cx="4097336" cy="584775"/>
          </a:xfrm>
          <a:prstGeom prst="rect">
            <a:avLst/>
          </a:prstGeom>
          <a:noFill/>
        </p:spPr>
        <p:txBody>
          <a:bodyPr wrap="square" rtlCol="0">
            <a:spAutoFit/>
          </a:bodyPr>
          <a:lstStyle/>
          <a:p>
            <a:r>
              <a:rPr lang="en-US" sz="1600" dirty="0" smtClean="0">
                <a:solidFill>
                  <a:srgbClr val="000000"/>
                </a:solidFill>
              </a:rPr>
              <a:t>This template contains approved font</a:t>
            </a:r>
            <a:r>
              <a:rPr lang="en-US" sz="1600" baseline="0" dirty="0" smtClean="0">
                <a:solidFill>
                  <a:srgbClr val="000000"/>
                </a:solidFill>
              </a:rPr>
              <a:t> size and style which will be automatically applied. </a:t>
            </a:r>
            <a:endParaRPr lang="en-US" sz="1600" dirty="0">
              <a:solidFill>
                <a:srgbClr val="000000"/>
              </a:solidFill>
            </a:endParaRPr>
          </a:p>
        </p:txBody>
      </p:sp>
      <p:sp>
        <p:nvSpPr>
          <p:cNvPr id="15" name="TextBox 14"/>
          <p:cNvSpPr txBox="1"/>
          <p:nvPr userDrawn="1"/>
        </p:nvSpPr>
        <p:spPr>
          <a:xfrm>
            <a:off x="4969937" y="685800"/>
            <a:ext cx="4038070" cy="2438400"/>
          </a:xfrm>
          <a:prstGeom prst="rect">
            <a:avLst/>
          </a:prstGeom>
          <a:noFill/>
        </p:spPr>
        <p:txBody>
          <a:bodyPr wrap="none" rtlCol="0">
            <a:noAutofit/>
          </a:bodyPr>
          <a:lstStyle/>
          <a:p>
            <a:pPr algn="r">
              <a:spcBef>
                <a:spcPts val="600"/>
              </a:spcBef>
            </a:pPr>
            <a:r>
              <a:rPr lang="en-US" sz="2800" b="1" baseline="0" dirty="0" smtClean="0">
                <a:solidFill>
                  <a:srgbClr val="000000"/>
                </a:solidFill>
              </a:rPr>
              <a:t>Slide Title – Calibri 28</a:t>
            </a:r>
          </a:p>
          <a:p>
            <a:pPr algn="r">
              <a:spcBef>
                <a:spcPts val="600"/>
              </a:spcBef>
            </a:pPr>
            <a:r>
              <a:rPr lang="en-US" sz="2400" baseline="0" dirty="0" smtClean="0">
                <a:solidFill>
                  <a:srgbClr val="000000"/>
                </a:solidFill>
              </a:rPr>
              <a:t>Content Title/Bullet 1 – Calibri 24</a:t>
            </a:r>
            <a:endParaRPr lang="en-US" baseline="0" dirty="0" smtClean="0">
              <a:solidFill>
                <a:srgbClr val="000000"/>
              </a:solidFill>
            </a:endParaRPr>
          </a:p>
          <a:p>
            <a:pPr algn="r">
              <a:spcBef>
                <a:spcPts val="600"/>
              </a:spcBef>
            </a:pPr>
            <a:r>
              <a:rPr lang="en-US" sz="2000" baseline="0" dirty="0" smtClean="0">
                <a:solidFill>
                  <a:srgbClr val="000000"/>
                </a:solidFill>
              </a:rPr>
              <a:t>Content Text/Bullet 2 – Calibri 20</a:t>
            </a:r>
            <a:endParaRPr lang="en-US" baseline="0" dirty="0" smtClean="0">
              <a:solidFill>
                <a:srgbClr val="000000"/>
              </a:solidFill>
            </a:endParaRPr>
          </a:p>
          <a:p>
            <a:pPr algn="r">
              <a:spcBef>
                <a:spcPts val="600"/>
              </a:spcBef>
            </a:pPr>
            <a:r>
              <a:rPr lang="en-US" baseline="0" dirty="0" smtClean="0">
                <a:solidFill>
                  <a:srgbClr val="000000"/>
                </a:solidFill>
              </a:rPr>
              <a:t>Chart Content/Bullet 3 – Calibri18</a:t>
            </a:r>
          </a:p>
          <a:p>
            <a:pPr algn="r">
              <a:spcBef>
                <a:spcPts val="600"/>
              </a:spcBef>
            </a:pPr>
            <a:r>
              <a:rPr lang="en-US" sz="1600" baseline="0" dirty="0" smtClean="0">
                <a:solidFill>
                  <a:srgbClr val="000000"/>
                </a:solidFill>
              </a:rPr>
              <a:t>Bullet 4 &amp; Bullet 5 – Calibri 16</a:t>
            </a:r>
            <a:endParaRPr lang="en-US" baseline="0" dirty="0" smtClean="0">
              <a:solidFill>
                <a:srgbClr val="000000"/>
              </a:solidFill>
            </a:endParaRPr>
          </a:p>
          <a:p>
            <a:pPr algn="r">
              <a:spcBef>
                <a:spcPts val="600"/>
              </a:spcBef>
            </a:pPr>
            <a:r>
              <a:rPr lang="en-US" sz="1600" b="0" baseline="0" dirty="0" smtClean="0">
                <a:solidFill>
                  <a:srgbClr val="000000"/>
                </a:solidFill>
              </a:rPr>
              <a:t>Slide Number – Calibri 14</a:t>
            </a:r>
          </a:p>
          <a:p>
            <a:pPr algn="r">
              <a:spcBef>
                <a:spcPts val="600"/>
              </a:spcBef>
            </a:pPr>
            <a:endParaRPr lang="en-US" sz="1600" b="0" baseline="0" dirty="0" smtClean="0">
              <a:solidFill>
                <a:srgbClr val="000000"/>
              </a:solidFill>
            </a:endParaRPr>
          </a:p>
        </p:txBody>
      </p:sp>
      <p:sp>
        <p:nvSpPr>
          <p:cNvPr id="16" name="Rectangle 15"/>
          <p:cNvSpPr/>
          <p:nvPr userDrawn="1"/>
        </p:nvSpPr>
        <p:spPr>
          <a:xfrm>
            <a:off x="4876800" y="3200400"/>
            <a:ext cx="4191000" cy="830997"/>
          </a:xfrm>
          <a:prstGeom prst="rect">
            <a:avLst/>
          </a:prstGeom>
        </p:spPr>
        <p:txBody>
          <a:bodyPr wrap="square">
            <a:spAutoFit/>
          </a:bodyPr>
          <a:lstStyle/>
          <a:p>
            <a:pPr algn="l">
              <a:spcBef>
                <a:spcPts val="600"/>
              </a:spcBef>
            </a:pPr>
            <a:r>
              <a:rPr lang="en-US" sz="1600" b="0" baseline="0" dirty="0" smtClean="0">
                <a:solidFill>
                  <a:srgbClr val="000000"/>
                </a:solidFill>
              </a:rPr>
              <a:t>Font within the presentation will appear black by default, but may be changed to ISO gray if desired.</a:t>
            </a:r>
            <a:endParaRPr lang="en-US" sz="1600" b="0" dirty="0">
              <a:solidFill>
                <a:srgbClr val="000000"/>
              </a:solidFill>
            </a:endParaRPr>
          </a:p>
        </p:txBody>
      </p:sp>
      <p:sp>
        <p:nvSpPr>
          <p:cNvPr id="17" name="Rectangle 16"/>
          <p:cNvSpPr/>
          <p:nvPr userDrawn="1"/>
        </p:nvSpPr>
        <p:spPr>
          <a:xfrm>
            <a:off x="4757058" y="4267200"/>
            <a:ext cx="4267200" cy="20574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endParaRPr>
          </a:p>
        </p:txBody>
      </p:sp>
      <p:sp>
        <p:nvSpPr>
          <p:cNvPr id="19" name="TextBox 18"/>
          <p:cNvSpPr txBox="1"/>
          <p:nvPr userDrawn="1"/>
        </p:nvSpPr>
        <p:spPr>
          <a:xfrm>
            <a:off x="4800600" y="4293275"/>
            <a:ext cx="4114800" cy="2031325"/>
          </a:xfrm>
          <a:prstGeom prst="rect">
            <a:avLst/>
          </a:prstGeom>
          <a:noFill/>
        </p:spPr>
        <p:txBody>
          <a:bodyPr wrap="square" rtlCol="0">
            <a:spAutoFit/>
          </a:bodyPr>
          <a:lstStyle/>
          <a:p>
            <a:r>
              <a:rPr lang="en-US" sz="1400" b="1" kern="1200" dirty="0" smtClean="0">
                <a:solidFill>
                  <a:srgbClr val="000000"/>
                </a:solidFill>
                <a:effectLst/>
                <a:latin typeface="+mn-lt"/>
                <a:ea typeface="+mn-ea"/>
                <a:cs typeface="+mn-cs"/>
              </a:rPr>
              <a:t>TIP</a:t>
            </a:r>
            <a:r>
              <a:rPr lang="en-US" sz="1400" kern="1200" dirty="0" smtClean="0">
                <a:solidFill>
                  <a:srgbClr val="000000"/>
                </a:solidFill>
                <a:effectLst/>
                <a:latin typeface="+mn-lt"/>
                <a:ea typeface="+mn-ea"/>
                <a:cs typeface="+mn-cs"/>
              </a:rPr>
              <a:t>: If you experience issues with page numbering:</a:t>
            </a:r>
          </a:p>
          <a:p>
            <a:pPr marL="571500" lvl="0" indent="-342900">
              <a:buFont typeface="+mj-lt"/>
              <a:buAutoNum type="arabicPeriod"/>
            </a:pPr>
            <a:r>
              <a:rPr lang="en-US" sz="1400" kern="1200" dirty="0" smtClean="0">
                <a:solidFill>
                  <a:srgbClr val="000000"/>
                </a:solidFill>
                <a:effectLst/>
                <a:latin typeface="+mn-lt"/>
                <a:ea typeface="+mn-ea"/>
                <a:cs typeface="+mn-cs"/>
              </a:rPr>
              <a:t>Click to view the </a:t>
            </a:r>
            <a:r>
              <a:rPr lang="en-US" sz="1400" b="1" i="1" kern="1200" dirty="0" smtClean="0">
                <a:solidFill>
                  <a:srgbClr val="000000"/>
                </a:solidFill>
                <a:effectLst/>
                <a:latin typeface="+mn-lt"/>
                <a:ea typeface="+mn-ea"/>
                <a:cs typeface="+mn-cs"/>
              </a:rPr>
              <a:t>Insert</a:t>
            </a:r>
            <a:r>
              <a:rPr lang="en-US" sz="1400" i="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tab.</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Header &amp; Footer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In the dialog box that opens, uncheck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 </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p>
          <a:p>
            <a:pPr marL="571500" lvl="0" indent="-342900">
              <a:buFont typeface="+mj-lt"/>
              <a:buAutoNum type="arabicPeriod"/>
            </a:pPr>
            <a:r>
              <a:rPr lang="en-US" sz="1400" kern="1200" dirty="0" smtClean="0">
                <a:solidFill>
                  <a:srgbClr val="000000"/>
                </a:solidFill>
                <a:effectLst/>
                <a:latin typeface="+mn-lt"/>
                <a:ea typeface="+mn-ea"/>
                <a:cs typeface="+mn-cs"/>
              </a:rPr>
              <a:t>Return to the Header and Footer dialog</a:t>
            </a:r>
            <a:r>
              <a:rPr lang="en-US" sz="1400" kern="1200" baseline="0" dirty="0" smtClean="0">
                <a:solidFill>
                  <a:srgbClr val="000000"/>
                </a:solidFill>
                <a:effectLst/>
                <a:latin typeface="+mn-lt"/>
                <a:ea typeface="+mn-ea"/>
                <a:cs typeface="+mn-cs"/>
              </a:rPr>
              <a:t> box and </a:t>
            </a:r>
            <a:r>
              <a:rPr lang="en-US" sz="1400" kern="1200" dirty="0" smtClean="0">
                <a:solidFill>
                  <a:srgbClr val="000000"/>
                </a:solidFill>
                <a:effectLst/>
                <a:latin typeface="+mn-lt"/>
                <a:ea typeface="+mn-ea"/>
                <a:cs typeface="+mn-cs"/>
              </a:rPr>
              <a:t>recheck the </a:t>
            </a:r>
            <a:r>
              <a:rPr lang="en-US" sz="1400" b="1" i="1" kern="1200" dirty="0" smtClean="0">
                <a:solidFill>
                  <a:srgbClr val="000000"/>
                </a:solidFill>
                <a:effectLst/>
                <a:latin typeface="+mn-lt"/>
                <a:ea typeface="+mn-ea"/>
                <a:cs typeface="+mn-cs"/>
              </a:rPr>
              <a:t>Slide number</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checkbox.</a:t>
            </a:r>
          </a:p>
          <a:p>
            <a:pPr marL="571500" lvl="0" indent="-342900">
              <a:buFont typeface="+mj-lt"/>
              <a:buAutoNum type="arabicPeriod"/>
            </a:pPr>
            <a:r>
              <a:rPr lang="en-US" sz="1400" kern="1200" dirty="0" smtClean="0">
                <a:solidFill>
                  <a:srgbClr val="000000"/>
                </a:solidFill>
                <a:effectLst/>
                <a:latin typeface="+mn-lt"/>
                <a:ea typeface="+mn-ea"/>
                <a:cs typeface="+mn-cs"/>
              </a:rPr>
              <a:t>Click the </a:t>
            </a:r>
            <a:r>
              <a:rPr lang="en-US" sz="1400" b="1" i="1" kern="1200" dirty="0" smtClean="0">
                <a:solidFill>
                  <a:srgbClr val="000000"/>
                </a:solidFill>
                <a:effectLst/>
                <a:latin typeface="+mn-lt"/>
                <a:ea typeface="+mn-ea"/>
                <a:cs typeface="+mn-cs"/>
              </a:rPr>
              <a:t>Apply to All</a:t>
            </a:r>
            <a:r>
              <a:rPr lang="en-US" sz="1400" b="1" kern="1200" dirty="0" smtClean="0">
                <a:solidFill>
                  <a:srgbClr val="000000"/>
                </a:solidFill>
                <a:effectLst/>
                <a:latin typeface="+mn-lt"/>
                <a:ea typeface="+mn-ea"/>
                <a:cs typeface="+mn-cs"/>
              </a:rPr>
              <a:t> </a:t>
            </a:r>
            <a:r>
              <a:rPr lang="en-US" sz="1400" kern="1200" dirty="0" smtClean="0">
                <a:solidFill>
                  <a:srgbClr val="000000"/>
                </a:solidFill>
                <a:effectLst/>
                <a:latin typeface="+mn-lt"/>
                <a:ea typeface="+mn-ea"/>
                <a:cs typeface="+mn-cs"/>
              </a:rPr>
              <a:t>button.</a:t>
            </a:r>
            <a:endParaRPr lang="en-US" sz="1400" kern="1200" dirty="0">
              <a:solidFill>
                <a:srgbClr val="000000"/>
              </a:solidFill>
              <a:effectLst/>
              <a:latin typeface="+mn-lt"/>
              <a:ea typeface="+mn-ea"/>
              <a:cs typeface="+mn-cs"/>
            </a:endParaRPr>
          </a:p>
        </p:txBody>
      </p:sp>
    </p:spTree>
    <p:extLst>
      <p:ext uri="{BB962C8B-B14F-4D97-AF65-F5344CB8AC3E}">
        <p14:creationId xmlns:p14="http://schemas.microsoft.com/office/powerpoint/2010/main" val="37152839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ransitional slide 2">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5"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pic>
        <p:nvPicPr>
          <p:cNvPr id="6" name="Picture 5" descr="ISO049-PowerPoint-d1-revised-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00216"/>
            <a:ext cx="9144000" cy="567350"/>
          </a:xfrm>
          <a:prstGeom prst="rect">
            <a:avLst/>
          </a:prstGeom>
        </p:spPr>
      </p:pic>
      <p:sp>
        <p:nvSpPr>
          <p:cNvPr id="7" name="Rectangle 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99496596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iso question slide">
    <p:spTree>
      <p:nvGrpSpPr>
        <p:cNvPr id="1" name=""/>
        <p:cNvGrpSpPr/>
        <p:nvPr/>
      </p:nvGrpSpPr>
      <p:grpSpPr>
        <a:xfrm>
          <a:off x="0" y="0"/>
          <a:ext cx="0" cy="0"/>
          <a:chOff x="0" y="0"/>
          <a:chExt cx="0" cy="0"/>
        </a:xfrm>
      </p:grpSpPr>
      <p:pic>
        <p:nvPicPr>
          <p:cNvPr id="11" name="Picture 10" descr="question_text copy.png"/>
          <p:cNvPicPr>
            <a:picLocks noChangeAspect="1"/>
          </p:cNvPicPr>
          <p:nvPr/>
        </p:nvPicPr>
        <p:blipFill>
          <a:blip r:embed="rId2" cstate="print"/>
          <a:stretch>
            <a:fillRect/>
          </a:stretch>
        </p:blipFill>
        <p:spPr>
          <a:xfrm>
            <a:off x="1054100" y="3057175"/>
            <a:ext cx="3718253" cy="743651"/>
          </a:xfrm>
          <a:prstGeom prst="rect">
            <a:avLst/>
          </a:prstGeom>
        </p:spPr>
      </p:pic>
      <p:pic>
        <p:nvPicPr>
          <p:cNvPr id="13" name="Picture 12" descr="blue_question.png"/>
          <p:cNvPicPr>
            <a:picLocks noChangeAspect="1"/>
          </p:cNvPicPr>
          <p:nvPr/>
        </p:nvPicPr>
        <p:blipFill>
          <a:blip r:embed="rId3" cstate="print"/>
          <a:stretch>
            <a:fillRect/>
          </a:stretch>
        </p:blipFill>
        <p:spPr>
          <a:xfrm>
            <a:off x="5410200" y="1200429"/>
            <a:ext cx="2895238" cy="4457143"/>
          </a:xfrm>
          <a:prstGeom prst="rect">
            <a:avLst/>
          </a:prstGeom>
        </p:spPr>
      </p:pic>
      <p:sp>
        <p:nvSpPr>
          <p:cNvPr id="8" name="Slide Number Placeholder 5"/>
          <p:cNvSpPr>
            <a:spLocks noGrp="1"/>
          </p:cNvSpPr>
          <p:nvPr>
            <p:ph type="sldNum" sz="quarter" idx="4"/>
          </p:nvPr>
        </p:nvSpPr>
        <p:spPr>
          <a:xfrm>
            <a:off x="8770289" y="6448508"/>
            <a:ext cx="313326" cy="263518"/>
          </a:xfrm>
          <a:prstGeom prst="rect">
            <a:avLst/>
          </a:prstGeom>
        </p:spPr>
        <p:txBody>
          <a:bodyPr lIns="0" tIns="0" rIns="0" bIns="0" anchor="ctr"/>
          <a:lstStyle>
            <a:lvl1pPr algn="ctr">
              <a:defRPr sz="900">
                <a:solidFill>
                  <a:srgbClr val="595959"/>
                </a:solidFill>
              </a:defRPr>
            </a:lvl1pPr>
          </a:lstStyle>
          <a:p>
            <a:fld id="{10C7F894-2A36-495D-AB7C-1055F7AC0F9D}" type="slidenum">
              <a:rPr lang="en-US" smtClean="0"/>
              <a:pPr/>
              <a:t>‹#›</a:t>
            </a:fld>
            <a:endParaRPr lang="en-US" dirty="0"/>
          </a:p>
        </p:txBody>
      </p:sp>
      <p:sp>
        <p:nvSpPr>
          <p:cNvPr id="5" name="Text Placeholder 27"/>
          <p:cNvSpPr>
            <a:spLocks noGrp="1"/>
          </p:cNvSpPr>
          <p:nvPr>
            <p:ph type="body" sz="quarter" idx="17" hasCustomPrompt="1"/>
          </p:nvPr>
        </p:nvSpPr>
        <p:spPr>
          <a:xfrm>
            <a:off x="1066800" y="4343400"/>
            <a:ext cx="5105400" cy="381000"/>
          </a:xfrm>
        </p:spPr>
        <p:txBody>
          <a:bodyPr wrap="none" lIns="0" tIns="0" rIns="0" bIns="0">
            <a:normAutofit/>
          </a:bodyPr>
          <a:lstStyle>
            <a:lvl1pPr algn="l">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9" name="Text Placeholder 27"/>
          <p:cNvSpPr>
            <a:spLocks noGrp="1"/>
          </p:cNvSpPr>
          <p:nvPr>
            <p:ph type="body" sz="quarter" idx="18" hasCustomPrompt="1"/>
          </p:nvPr>
        </p:nvSpPr>
        <p:spPr>
          <a:xfrm>
            <a:off x="1066800" y="4800600"/>
            <a:ext cx="5105400" cy="381000"/>
          </a:xfrm>
        </p:spPr>
        <p:txBody>
          <a:bodyPr wrap="none" lIns="0" tIns="0" rIns="0" bIns="0">
            <a:normAutofit/>
          </a:bodyPr>
          <a:lstStyle>
            <a:lvl1pPr algn="l">
              <a:buNone/>
              <a:defRPr sz="1050" i="0" u="none" kern="0" cap="all" spc="300" baseline="0">
                <a:solidFill>
                  <a:srgbClr val="595959"/>
                </a:solidFill>
              </a:defRPr>
            </a:lvl1pPr>
            <a:lvl2pPr algn="l">
              <a:buNone/>
              <a:defRPr/>
            </a:lvl2pPr>
            <a:lvl3pPr algn="l">
              <a:buNone/>
              <a:defRPr/>
            </a:lvl3pPr>
            <a:lvl4pPr algn="l">
              <a:buNone/>
              <a:defRPr/>
            </a:lvl4pPr>
            <a:lvl5pPr algn="l">
              <a:buNone/>
              <a:defRPr/>
            </a:lvl5pPr>
          </a:lstStyle>
          <a:p>
            <a:pPr lvl="0"/>
            <a:r>
              <a:rPr lang="en-US" dirty="0" smtClean="0"/>
              <a:t>(413) 540-XXXX | Apresenter@iso-ne.com</a:t>
            </a:r>
          </a:p>
        </p:txBody>
      </p:sp>
    </p:spTree>
    <p:extLst>
      <p:ext uri="{BB962C8B-B14F-4D97-AF65-F5344CB8AC3E}">
        <p14:creationId xmlns:p14="http://schemas.microsoft.com/office/powerpoint/2010/main" val="10082892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4"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25309489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846028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transitional slide 3">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6300216"/>
            <a:ext cx="9143992" cy="567350"/>
          </a:xfrm>
          <a:prstGeom prst="rect">
            <a:avLst/>
          </a:prstGeom>
        </p:spPr>
      </p:pic>
      <p:sp>
        <p:nvSpPr>
          <p:cNvPr id="7" name="Rectangle 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42604884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transitional slide 4">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 y="6300216"/>
            <a:ext cx="9143992" cy="567349"/>
          </a:xfrm>
          <a:prstGeom prst="rect">
            <a:avLst/>
          </a:prstGeom>
        </p:spPr>
      </p:pic>
      <p:sp>
        <p:nvSpPr>
          <p:cNvPr id="7" name="Rectangle 6"/>
          <p:cNvSpPr/>
          <p:nvPr userDrawn="1"/>
        </p:nvSpPr>
        <p:spPr>
          <a:xfrm>
            <a:off x="3900856" y="6327648"/>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
        <p:nvSpPr>
          <p:cNvPr id="8"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9"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0"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extLst>
      <p:ext uri="{BB962C8B-B14F-4D97-AF65-F5344CB8AC3E}">
        <p14:creationId xmlns:p14="http://schemas.microsoft.com/office/powerpoint/2010/main" val="13065225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7" name="Text Placeholder 2"/>
          <p:cNvSpPr>
            <a:spLocks noGrp="1"/>
          </p:cNvSpPr>
          <p:nvPr>
            <p:ph idx="1"/>
          </p:nvPr>
        </p:nvSpPr>
        <p:spPr>
          <a:xfrm>
            <a:off x="457200" y="1401762"/>
            <a:ext cx="8229600" cy="4812688"/>
          </a:xfrm>
          <a:prstGeom prst="rect">
            <a:avLst/>
          </a:prstGeom>
        </p:spPr>
        <p:txBody>
          <a:bodyPr vert="horz" lIns="91440" tIns="45720" rIns="91440" bIns="45720" rtlCol="0">
            <a:normAutofit/>
          </a:bodyPr>
          <a:lstStyle>
            <a:lvl1pPr>
              <a:defRPr>
                <a:solidFill>
                  <a:srgbClr val="000000"/>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a:solidFill>
                  <a:srgbClr val="000000"/>
                </a:solidFill>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pic>
        <p:nvPicPr>
          <p:cNvPr id="5" name="Picture 4" descr="twitter-icon.png">
            <a:hlinkClick r:id="rId2"/>
          </p:cNvPr>
          <p:cNvPicPr>
            <a:picLocks noChangeAspect="1"/>
          </p:cNvPicPr>
          <p:nvPr userDrawn="1"/>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userDrawn="1"/>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userDrawn="1"/>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userDrawn="1"/>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userDrawn="1"/>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userDrawn="1"/>
        </p:nvPicPr>
        <p:blipFill>
          <a:blip r:embed="rId12" cstate="print"/>
          <a:stretch>
            <a:fillRect/>
          </a:stretch>
        </p:blipFill>
        <p:spPr>
          <a:xfrm>
            <a:off x="2667000" y="5619750"/>
            <a:ext cx="1276350" cy="409575"/>
          </a:xfrm>
          <a:prstGeom prst="rect">
            <a:avLst/>
          </a:prstGeom>
        </p:spPr>
      </p:pic>
      <p:sp>
        <p:nvSpPr>
          <p:cNvPr id="11" name="TextBox 10"/>
          <p:cNvSpPr txBox="1"/>
          <p:nvPr userDrawn="1"/>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userDrawn="1"/>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val="2298613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4" name="Rectangle 3"/>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cSld>
  <p:clrMap bg1="lt1" tx1="dk1" bg2="lt2" tx2="dk2" accent1="accent1" accent2="accent2" accent3="accent3" accent4="accent4" accent5="accent5" accent6="accent6" hlink="hlink" folHlink="folHlink"/>
  <p:sldLayoutIdLst>
    <p:sldLayoutId id="2147483707" r:id="rId1"/>
    <p:sldLayoutId id="2147483683" r:id="rId2"/>
    <p:sldLayoutId id="2147483714" r:id="rId3"/>
    <p:sldLayoutId id="2147483715" r:id="rId4"/>
    <p:sldLayoutId id="2147483716" r:id="rId5"/>
    <p:sldLayoutId id="2147483675" r:id="rId6"/>
    <p:sldLayoutId id="2147483650" r:id="rId7"/>
    <p:sldLayoutId id="2147483664" r:id="rId8"/>
    <p:sldLayoutId id="2147483720" r:id="rId9"/>
    <p:sldLayoutId id="2147483684"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703" r:id="rId27"/>
    <p:sldLayoutId id="2147483718" r:id="rId28"/>
    <p:sldLayoutId id="2147483719" r:id="rId29"/>
    <p:sldLayoutId id="2147483721" r:id="rId30"/>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08176"/>
            <a:ext cx="8229600" cy="46942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763000" y="6594482"/>
            <a:ext cx="381000" cy="263518"/>
          </a:xfrm>
          <a:prstGeom prst="rect">
            <a:avLst/>
          </a:prstGeom>
        </p:spPr>
        <p:txBody>
          <a:bodyPr lIns="0" tIns="0" rIns="0" bIns="0" anchor="ctr"/>
          <a:lstStyle>
            <a:lvl1pPr algn="ctr">
              <a:defRPr sz="1400">
                <a:solidFill>
                  <a:srgbClr val="637E8E"/>
                </a:solidFill>
              </a:defRPr>
            </a:lvl1pPr>
          </a:lstStyle>
          <a:p>
            <a:fld id="{10C7F894-2A36-495D-AB7C-1055F7AC0F9D}" type="slidenum">
              <a:rPr lang="en-US" smtClean="0"/>
              <a:pPr/>
              <a:t>‹#›</a:t>
            </a:fld>
            <a:endParaRPr lang="en-US" dirty="0"/>
          </a:p>
        </p:txBody>
      </p:sp>
      <p:sp>
        <p:nvSpPr>
          <p:cNvPr id="7" name="Rectangle 6"/>
          <p:cNvSpPr/>
          <p:nvPr/>
        </p:nvSpPr>
        <p:spPr>
          <a:xfrm>
            <a:off x="3900856" y="6705600"/>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tx1"/>
              </a:solidFill>
            </a:endParaRPr>
          </a:p>
        </p:txBody>
      </p:sp>
    </p:spTree>
    <p:extLst>
      <p:ext uri="{BB962C8B-B14F-4D97-AF65-F5344CB8AC3E}">
        <p14:creationId xmlns:p14="http://schemas.microsoft.com/office/powerpoint/2010/main" val="3189846755"/>
      </p:ext>
    </p:extLst>
  </p:cSld>
  <p:clrMap bg1="lt1" tx1="dk1" bg2="lt2" tx2="dk2" accent1="accent1" accent2="accent2" accent3="accent3" accent4="accent4" accent5="accent5" accent6="accent6" hlink="hlink" folHlink="folHlink"/>
  <p:sldLayoutIdLst>
    <p:sldLayoutId id="2147483712" r:id="rId1"/>
    <p:sldLayoutId id="2147483713"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SEPTEMBER 23, 2020| WebEx</a:t>
            </a:r>
            <a:endParaRPr lang="en-US" dirty="0"/>
          </a:p>
        </p:txBody>
      </p:sp>
      <p:sp>
        <p:nvSpPr>
          <p:cNvPr id="6" name="Text Placeholder 5"/>
          <p:cNvSpPr>
            <a:spLocks noGrp="1"/>
          </p:cNvSpPr>
          <p:nvPr>
            <p:ph type="body" sz="quarter" idx="17"/>
          </p:nvPr>
        </p:nvSpPr>
        <p:spPr/>
        <p:txBody>
          <a:bodyPr/>
          <a:lstStyle/>
          <a:p>
            <a:r>
              <a:rPr lang="en-US" dirty="0" smtClean="0"/>
              <a:t>Stephen George</a:t>
            </a:r>
            <a:endParaRPr lang="en-US" dirty="0"/>
          </a:p>
        </p:txBody>
      </p:sp>
      <p:sp>
        <p:nvSpPr>
          <p:cNvPr id="7" name="Text Placeholder 6"/>
          <p:cNvSpPr>
            <a:spLocks noGrp="1"/>
          </p:cNvSpPr>
          <p:nvPr>
            <p:ph type="body" sz="quarter" idx="18"/>
          </p:nvPr>
        </p:nvSpPr>
        <p:spPr/>
        <p:txBody>
          <a:bodyPr>
            <a:normAutofit/>
          </a:bodyPr>
          <a:lstStyle/>
          <a:p>
            <a:pPr lvl="0"/>
            <a:r>
              <a:rPr lang="en-US" dirty="0" smtClean="0"/>
              <a:t>(860)683-3299 | sgeorge@iso-ne.com</a:t>
            </a:r>
            <a:endParaRPr lang="en-US" dirty="0"/>
          </a:p>
        </p:txBody>
      </p:sp>
      <p:sp>
        <p:nvSpPr>
          <p:cNvPr id="5" name="Text Placeholder 4"/>
          <p:cNvSpPr>
            <a:spLocks noGrp="1"/>
          </p:cNvSpPr>
          <p:nvPr>
            <p:ph type="body" sz="quarter" idx="16"/>
          </p:nvPr>
        </p:nvSpPr>
        <p:spPr/>
        <p:txBody>
          <a:bodyPr>
            <a:normAutofit/>
          </a:bodyPr>
          <a:lstStyle/>
          <a:p>
            <a:r>
              <a:rPr lang="en-US" dirty="0"/>
              <a:t>R</a:t>
            </a:r>
            <a:r>
              <a:rPr lang="en-US" dirty="0" smtClean="0"/>
              <a:t>evision to OP-21</a:t>
            </a:r>
            <a:endParaRPr lang="en-US" dirty="0"/>
          </a:p>
        </p:txBody>
      </p:sp>
      <p:sp>
        <p:nvSpPr>
          <p:cNvPr id="8" name="Text Placeholder 7"/>
          <p:cNvSpPr>
            <a:spLocks noGrp="1"/>
          </p:cNvSpPr>
          <p:nvPr>
            <p:ph type="body" sz="quarter" idx="19"/>
          </p:nvPr>
        </p:nvSpPr>
        <p:spPr>
          <a:xfrm>
            <a:off x="3276600" y="1419439"/>
            <a:ext cx="5562600" cy="1600200"/>
          </a:xfrm>
        </p:spPr>
        <p:txBody>
          <a:bodyPr/>
          <a:lstStyle/>
          <a:p>
            <a:r>
              <a:rPr lang="en-US" sz="3200" dirty="0" smtClean="0"/>
              <a:t>OP-21 Operational Surveys, </a:t>
            </a:r>
          </a:p>
          <a:p>
            <a:r>
              <a:rPr lang="en-US" sz="3200" dirty="0" smtClean="0"/>
              <a:t>Energy Forecasting, and Actions During an Energy Emergency</a:t>
            </a:r>
            <a:endParaRPr lang="en-US" sz="3200" dirty="0"/>
          </a:p>
        </p:txBody>
      </p:sp>
    </p:spTree>
    <p:extLst>
      <p:ext uri="{BB962C8B-B14F-4D97-AF65-F5344CB8AC3E}">
        <p14:creationId xmlns:p14="http://schemas.microsoft.com/office/powerpoint/2010/main" val="3071337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905000"/>
            <a:ext cx="8077200" cy="4343400"/>
          </a:xfrm>
          <a:prstGeom prst="rect">
            <a:avLst/>
          </a:prstGeom>
        </p:spPr>
        <p:txBody>
          <a:bodyPr/>
          <a:lstStyle/>
          <a:p>
            <a:pPr>
              <a:buNone/>
            </a:pPr>
            <a:endParaRPr lang="en-US" dirty="0" smtClean="0"/>
          </a:p>
          <a:p>
            <a:pPr>
              <a:buNone/>
            </a:pPr>
            <a:endParaRPr lang="en-US" dirty="0" smtClean="0"/>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733557574"/>
              </p:ext>
            </p:extLst>
          </p:nvPr>
        </p:nvGraphicFramePr>
        <p:xfrm>
          <a:off x="493776" y="533400"/>
          <a:ext cx="8040624" cy="902208"/>
        </p:xfrm>
        <a:graphic>
          <a:graphicData uri="http://schemas.openxmlformats.org/drawingml/2006/table">
            <a:tbl>
              <a:tblPr firstRow="1" bandRow="1">
                <a:tableStyleId>{5C22544A-7EE6-4342-B048-85BDC9FD1C3A}</a:tableStyleId>
              </a:tblPr>
              <a:tblGrid>
                <a:gridCol w="8040624">
                  <a:extLst>
                    <a:ext uri="{9D8B030D-6E8A-4147-A177-3AD203B41FA5}">
                      <a16:colId xmlns:a16="http://schemas.microsoft.com/office/drawing/2014/main" val="20000"/>
                    </a:ext>
                  </a:extLst>
                </a:gridCol>
              </a:tblGrid>
              <a:tr h="501115">
                <a:tc>
                  <a:txBody>
                    <a:bodyPr/>
                    <a:lstStyle/>
                    <a:p>
                      <a:r>
                        <a:rPr lang="en-US" sz="2400" baseline="0" dirty="0" smtClean="0"/>
                        <a:t>OP-21 Overview of Current Procedure &amp; Proposed Changes</a:t>
                      </a:r>
                      <a:endParaRPr lang="en-US" sz="2400" baseline="30000" dirty="0"/>
                    </a:p>
                  </a:txBody>
                  <a:tcPr/>
                </a:tc>
                <a:extLst>
                  <a:ext uri="{0D108BD9-81ED-4DB2-BD59-A6C34878D82A}">
                    <a16:rowId xmlns:a16="http://schemas.microsoft.com/office/drawing/2014/main" val="10000"/>
                  </a:ext>
                </a:extLst>
              </a:tr>
              <a:tr h="401093">
                <a:tc>
                  <a:txBody>
                    <a:bodyPr/>
                    <a:lstStyle/>
                    <a:p>
                      <a:r>
                        <a:rPr lang="en-US" sz="1600" b="1" dirty="0" smtClean="0">
                          <a:solidFill>
                            <a:srgbClr val="000000"/>
                          </a:solidFill>
                        </a:rPr>
                        <a:t>Proposed Effective Date:  </a:t>
                      </a:r>
                      <a:r>
                        <a:rPr lang="en-US" sz="1600" b="1" smtClean="0">
                          <a:solidFill>
                            <a:srgbClr val="000000"/>
                          </a:solidFill>
                        </a:rPr>
                        <a:t>October</a:t>
                      </a:r>
                      <a:r>
                        <a:rPr lang="en-US" sz="1600" b="1" baseline="0" smtClean="0">
                          <a:solidFill>
                            <a:srgbClr val="000000"/>
                          </a:solidFill>
                        </a:rPr>
                        <a:t> 1, </a:t>
                      </a:r>
                      <a:r>
                        <a:rPr lang="en-US" sz="1600" b="1" baseline="0" dirty="0" smtClean="0">
                          <a:solidFill>
                            <a:srgbClr val="000000"/>
                          </a:solidFill>
                        </a:rPr>
                        <a:t>2020</a:t>
                      </a:r>
                      <a:endParaRPr lang="en-US" sz="1600" dirty="0">
                        <a:solidFill>
                          <a:srgbClr val="000000"/>
                        </a:solidFill>
                      </a:endParaRPr>
                    </a:p>
                  </a:txBody>
                  <a:tcPr/>
                </a:tc>
                <a:extLst>
                  <a:ext uri="{0D108BD9-81ED-4DB2-BD59-A6C34878D82A}">
                    <a16:rowId xmlns:a16="http://schemas.microsoft.com/office/drawing/2014/main" val="10001"/>
                  </a:ext>
                </a:extLst>
              </a:tr>
            </a:tbl>
          </a:graphicData>
        </a:graphic>
      </p:graphicFrame>
      <p:sp>
        <p:nvSpPr>
          <p:cNvPr id="6" name="Text Placeholder 4"/>
          <p:cNvSpPr txBox="1">
            <a:spLocks/>
          </p:cNvSpPr>
          <p:nvPr/>
        </p:nvSpPr>
        <p:spPr>
          <a:xfrm>
            <a:off x="457200" y="1524000"/>
            <a:ext cx="8229600" cy="441960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rgbClr val="000000"/>
                </a:solidFill>
              </a:rPr>
              <a:t>The current </a:t>
            </a:r>
            <a:r>
              <a:rPr lang="en-US" dirty="0" smtClean="0">
                <a:solidFill>
                  <a:srgbClr val="000000"/>
                </a:solidFill>
              </a:rPr>
              <a:t>OP-21 documents the processes, and establishes requirements for ISO to:</a:t>
            </a:r>
          </a:p>
          <a:p>
            <a:pPr lvl="1"/>
            <a:r>
              <a:rPr lang="en-US" dirty="0" smtClean="0">
                <a:solidFill>
                  <a:srgbClr val="000000"/>
                </a:solidFill>
              </a:rPr>
              <a:t>Collect fuel availability and environmental limitation information for applicable resources;</a:t>
            </a:r>
          </a:p>
          <a:p>
            <a:pPr lvl="1"/>
            <a:r>
              <a:rPr lang="en-US" dirty="0" smtClean="0">
                <a:solidFill>
                  <a:srgbClr val="000000"/>
                </a:solidFill>
              </a:rPr>
              <a:t>Forecast and report on expected energy availability over a 21-day look ahead period;</a:t>
            </a:r>
          </a:p>
          <a:p>
            <a:pPr lvl="1"/>
            <a:r>
              <a:rPr lang="en-US" dirty="0" smtClean="0">
                <a:solidFill>
                  <a:srgbClr val="000000"/>
                </a:solidFill>
              </a:rPr>
              <a:t>Declare Energy Alerts and Energy Emergencies;</a:t>
            </a:r>
          </a:p>
          <a:p>
            <a:pPr lvl="1"/>
            <a:r>
              <a:rPr lang="en-US" dirty="0" smtClean="0">
                <a:solidFill>
                  <a:srgbClr val="000000"/>
                </a:solidFill>
              </a:rPr>
              <a:t>Take appropriate action in anticipation of, or during, an Energy Alert or Energy Emergency;</a:t>
            </a:r>
          </a:p>
          <a:p>
            <a:pPr lvl="1"/>
            <a:r>
              <a:rPr lang="en-US" dirty="0" smtClean="0">
                <a:solidFill>
                  <a:srgbClr val="000000"/>
                </a:solidFill>
              </a:rPr>
              <a:t>Communicate with applicable parties with respect to resource fuel availability and environmental limitations</a:t>
            </a:r>
            <a:endParaRPr lang="en-US" dirty="0">
              <a:solidFill>
                <a:srgbClr val="000000"/>
              </a:solidFill>
            </a:endParaRPr>
          </a:p>
          <a:p>
            <a:r>
              <a:rPr lang="en-US" dirty="0" smtClean="0">
                <a:solidFill>
                  <a:srgbClr val="000000"/>
                </a:solidFill>
              </a:rPr>
              <a:t>In addition to changing the title of OP-21 to more accurately document processes contained within, changes are being proposed to document the following ISO administered survey processes:</a:t>
            </a:r>
            <a:endParaRPr lang="en-US" strike="sngStrike" dirty="0" smtClean="0">
              <a:solidFill>
                <a:srgbClr val="000000"/>
              </a:solidFill>
            </a:endParaRPr>
          </a:p>
          <a:p>
            <a:pPr lvl="1"/>
            <a:r>
              <a:rPr lang="en-US" dirty="0" smtClean="0">
                <a:solidFill>
                  <a:srgbClr val="000000"/>
                </a:solidFill>
              </a:rPr>
              <a:t>Collection of information from Generator Assets related to winter readiness and associated preparations;</a:t>
            </a:r>
          </a:p>
          <a:p>
            <a:pPr lvl="1"/>
            <a:r>
              <a:rPr lang="en-US" dirty="0" smtClean="0">
                <a:solidFill>
                  <a:srgbClr val="000000"/>
                </a:solidFill>
              </a:rPr>
              <a:t>Collection of information related to the critical infrastructure of the interstate natural gas pipeline system</a:t>
            </a:r>
            <a:endParaRPr lang="en-US" dirty="0">
              <a:solidFill>
                <a:srgbClr val="000000"/>
              </a:solidFill>
            </a:endParaRPr>
          </a:p>
          <a:p>
            <a:endParaRPr lang="en-US" dirty="0" smtClean="0">
              <a:solidFill>
                <a:srgbClr val="000000"/>
              </a:solidFill>
            </a:endParaRPr>
          </a:p>
        </p:txBody>
      </p:sp>
      <p:sp>
        <p:nvSpPr>
          <p:cNvPr id="7" name="Slide Number Placeholder 3"/>
          <p:cNvSpPr>
            <a:spLocks noGrp="1"/>
          </p:cNvSpPr>
          <p:nvPr>
            <p:ph type="sldNum" sz="quarter" idx="12"/>
          </p:nvPr>
        </p:nvSpPr>
        <p:spPr>
          <a:xfrm>
            <a:off x="8602074" y="6365882"/>
            <a:ext cx="313326" cy="263518"/>
          </a:xfrm>
          <a:prstGeom prst="rect">
            <a:avLst/>
          </a:prstGeom>
        </p:spPr>
        <p:txBody>
          <a:bodyPr/>
          <a:lstStyle/>
          <a:p>
            <a:fld id="{10C7F894-2A36-495D-AB7C-1055F7AC0F9D}" type="slidenum">
              <a:rPr lang="en-US" smtClean="0">
                <a:solidFill>
                  <a:srgbClr val="000000"/>
                </a:solidFill>
              </a:rPr>
              <a:pPr/>
              <a:t>2</a:t>
            </a:fld>
            <a:endParaRPr lang="en-US" dirty="0">
              <a:solidFill>
                <a:srgbClr val="000000"/>
              </a:solidFill>
            </a:endParaRPr>
          </a:p>
        </p:txBody>
      </p:sp>
    </p:spTree>
    <p:extLst>
      <p:ext uri="{BB962C8B-B14F-4D97-AF65-F5344CB8AC3E}">
        <p14:creationId xmlns:p14="http://schemas.microsoft.com/office/powerpoint/2010/main" val="113881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a:xfrm>
            <a:off x="8534400" y="6365882"/>
            <a:ext cx="381000" cy="263518"/>
          </a:xfrm>
          <a:prstGeom prst="rect">
            <a:avLst/>
          </a:prstGeom>
        </p:spPr>
        <p:txBody>
          <a:bodyPr/>
          <a:lstStyle/>
          <a:p>
            <a:fld id="{10C7F894-2A36-495D-AB7C-1055F7AC0F9D}" type="slidenum">
              <a:rPr lang="en-US" smtClean="0"/>
              <a:pPr/>
              <a:t>3</a:t>
            </a:fld>
            <a:endParaRPr lang="en-US" dirty="0"/>
          </a:p>
        </p:txBody>
      </p:sp>
      <p:sp>
        <p:nvSpPr>
          <p:cNvPr id="2" name="Title 1"/>
          <p:cNvSpPr>
            <a:spLocks noGrp="1"/>
          </p:cNvSpPr>
          <p:nvPr>
            <p:ph type="title"/>
          </p:nvPr>
        </p:nvSpPr>
        <p:spPr>
          <a:xfrm>
            <a:off x="457200" y="76200"/>
            <a:ext cx="8229600" cy="1143000"/>
          </a:xfrm>
        </p:spPr>
        <p:txBody>
          <a:bodyPr>
            <a:normAutofit/>
          </a:bodyPr>
          <a:lstStyle/>
          <a:p>
            <a:r>
              <a:rPr lang="en-US" dirty="0" smtClean="0"/>
              <a:t>Summary of Prior RC Presentations</a:t>
            </a:r>
            <a:endParaRPr lang="en-US" dirty="0"/>
          </a:p>
        </p:txBody>
      </p:sp>
      <p:sp>
        <p:nvSpPr>
          <p:cNvPr id="3" name="Text Placeholder 2"/>
          <p:cNvSpPr>
            <a:spLocks noGrp="1"/>
          </p:cNvSpPr>
          <p:nvPr>
            <p:ph idx="1"/>
          </p:nvPr>
        </p:nvSpPr>
        <p:spPr>
          <a:xfrm>
            <a:off x="476250" y="1295400"/>
            <a:ext cx="8229600" cy="4812688"/>
          </a:xfrm>
          <a:prstGeom prst="rect">
            <a:avLst/>
          </a:prstGeom>
        </p:spPr>
        <p:txBody>
          <a:bodyPr>
            <a:normAutofit/>
          </a:bodyPr>
          <a:lstStyle/>
          <a:p>
            <a:r>
              <a:rPr lang="en-US" dirty="0" smtClean="0"/>
              <a:t>On July 21</a:t>
            </a:r>
            <a:r>
              <a:rPr lang="en-US" baseline="30000" dirty="0" smtClean="0"/>
              <a:t>st</a:t>
            </a:r>
            <a:r>
              <a:rPr lang="en-US" dirty="0"/>
              <a:t> </a:t>
            </a:r>
            <a:r>
              <a:rPr lang="en-US" dirty="0" smtClean="0"/>
              <a:t>we described the proposed OP-21 changes</a:t>
            </a:r>
          </a:p>
          <a:p>
            <a:r>
              <a:rPr lang="en-US" dirty="0" smtClean="0"/>
              <a:t>On August 18</a:t>
            </a:r>
            <a:r>
              <a:rPr lang="en-US" baseline="30000" dirty="0" smtClean="0"/>
              <a:t>th</a:t>
            </a:r>
            <a:r>
              <a:rPr lang="en-US" dirty="0" smtClean="0"/>
              <a:t> we reviewed the proposed OP-21 redlines and responded to Participant questions on the information presented. No additional edits were identified, requested or forthcoming.</a:t>
            </a:r>
          </a:p>
        </p:txBody>
      </p:sp>
    </p:spTree>
    <p:extLst>
      <p:ext uri="{BB962C8B-B14F-4D97-AF65-F5344CB8AC3E}">
        <p14:creationId xmlns:p14="http://schemas.microsoft.com/office/powerpoint/2010/main" val="828850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4</a:t>
            </a:fld>
            <a:endParaRPr lang="en-US" dirty="0"/>
          </a:p>
        </p:txBody>
      </p:sp>
      <p:sp>
        <p:nvSpPr>
          <p:cNvPr id="3" name="Title 2"/>
          <p:cNvSpPr>
            <a:spLocks noGrp="1"/>
          </p:cNvSpPr>
          <p:nvPr>
            <p:ph type="title"/>
          </p:nvPr>
        </p:nvSpPr>
        <p:spPr/>
        <p:txBody>
          <a:bodyPr/>
          <a:lstStyle/>
          <a:p>
            <a:r>
              <a:rPr lang="en-US" dirty="0" smtClean="0"/>
              <a:t>The Impact of These Changes</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Incorporation of the Generator Winter Readiness Survey</a:t>
            </a:r>
          </a:p>
          <a:p>
            <a:pPr lvl="1"/>
            <a:r>
              <a:rPr lang="en-US" dirty="0" smtClean="0"/>
              <a:t>ISO performs this annual survey in order to facilitate its situational awareness of generator readiness during winter months</a:t>
            </a:r>
          </a:p>
          <a:p>
            <a:pPr lvl="1"/>
            <a:r>
              <a:rPr lang="en-US" dirty="0" smtClean="0"/>
              <a:t>ISO distributes a survey to Lead MPs of all Generator Assets in New England prior to November 1 each year</a:t>
            </a:r>
          </a:p>
          <a:p>
            <a:pPr lvl="1"/>
            <a:r>
              <a:rPr lang="en-US" dirty="0" smtClean="0"/>
              <a:t>Each Lead MP completes the survey and returns it to ISO no later than December 1 unless otherwise specified</a:t>
            </a:r>
          </a:p>
          <a:p>
            <a:r>
              <a:rPr lang="en-US" dirty="0" smtClean="0"/>
              <a:t>Incorporation of the Natural Gas Critical Infrastructure Survey</a:t>
            </a:r>
          </a:p>
          <a:p>
            <a:pPr lvl="1"/>
            <a:r>
              <a:rPr lang="en-US" dirty="0" smtClean="0"/>
              <a:t>ISO performs this </a:t>
            </a:r>
            <a:r>
              <a:rPr lang="en-US" dirty="0"/>
              <a:t>annual survey to ensure that critical infrastructure of the interstate natural gas system is not located on electrical transmission or distribution circuits that are subject to automatic or manual load shedding schemes</a:t>
            </a:r>
          </a:p>
          <a:p>
            <a:pPr lvl="1"/>
            <a:r>
              <a:rPr lang="en-US" dirty="0" smtClean="0"/>
              <a:t>ISO distributes the survey to representatives of each interstate natural gas pipeline company operating in New England as well as the Canaport LNG facility and the Everett LNG facility</a:t>
            </a:r>
          </a:p>
          <a:p>
            <a:pPr lvl="1"/>
            <a:r>
              <a:rPr lang="en-US" dirty="0" smtClean="0"/>
              <a:t>The survey is typically completed by applicable representatives in the month of June and results are shared by the ISO with applicable LCC(s)</a:t>
            </a:r>
            <a:endParaRPr lang="en-US" dirty="0"/>
          </a:p>
        </p:txBody>
      </p:sp>
    </p:spTree>
    <p:extLst>
      <p:ext uri="{BB962C8B-B14F-4D97-AF65-F5344CB8AC3E}">
        <p14:creationId xmlns:p14="http://schemas.microsoft.com/office/powerpoint/2010/main" val="501582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274638"/>
            <a:ext cx="8229600" cy="1143000"/>
          </a:xfrm>
        </p:spPr>
        <p:txBody>
          <a:bodyPr/>
          <a:lstStyle/>
          <a:p>
            <a:r>
              <a:rPr lang="en-US" dirty="0" smtClean="0"/>
              <a:t>Conclusion</a:t>
            </a:r>
            <a:endParaRPr lang="en-US" sz="1400" b="0" dirty="0"/>
          </a:p>
        </p:txBody>
      </p:sp>
      <p:sp>
        <p:nvSpPr>
          <p:cNvPr id="3" name="Text Placeholder 2"/>
          <p:cNvSpPr>
            <a:spLocks noGrp="1"/>
          </p:cNvSpPr>
          <p:nvPr>
            <p:ph idx="1"/>
          </p:nvPr>
        </p:nvSpPr>
        <p:spPr>
          <a:xfrm>
            <a:off x="457200" y="1905000"/>
            <a:ext cx="8077200" cy="4343400"/>
          </a:xfrm>
          <a:prstGeom prst="rect">
            <a:avLst/>
          </a:prstGeom>
        </p:spPr>
        <p:txBody>
          <a:bodyPr/>
          <a:lstStyle/>
          <a:p>
            <a:pPr>
              <a:buNone/>
            </a:pPr>
            <a:endParaRPr lang="en-US" dirty="0" smtClean="0"/>
          </a:p>
          <a:p>
            <a:pPr>
              <a:buNone/>
            </a:pPr>
            <a:endParaRPr lang="en-US" dirty="0" smtClean="0"/>
          </a:p>
          <a:p>
            <a:endParaRPr lang="en-US" dirty="0"/>
          </a:p>
        </p:txBody>
      </p:sp>
      <p:sp>
        <p:nvSpPr>
          <p:cNvPr id="6" name="Text Placeholder 4"/>
          <p:cNvSpPr txBox="1">
            <a:spLocks/>
          </p:cNvSpPr>
          <p:nvPr/>
        </p:nvSpPr>
        <p:spPr>
          <a:xfrm>
            <a:off x="457200" y="12954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rgbClr val="000000"/>
                </a:solidFill>
              </a:rPr>
              <a:t>The proposed revisions to OP-21:</a:t>
            </a:r>
          </a:p>
          <a:p>
            <a:pPr marL="342900" lvl="1" indent="-342900">
              <a:spcBef>
                <a:spcPts val="1200"/>
              </a:spcBef>
              <a:buFont typeface="Arial" pitchFamily="34" charset="0"/>
              <a:buChar char="•"/>
            </a:pPr>
            <a:r>
              <a:rPr lang="en-US" sz="2400" dirty="0" smtClean="0">
                <a:solidFill>
                  <a:srgbClr val="000000"/>
                </a:solidFill>
              </a:rPr>
              <a:t>Leave existing OP-21 processes substantively unchanged</a:t>
            </a:r>
            <a:endParaRPr lang="en-US" sz="2400" dirty="0">
              <a:solidFill>
                <a:srgbClr val="000000"/>
              </a:solidFill>
            </a:endParaRPr>
          </a:p>
          <a:p>
            <a:pPr marL="342900" lvl="1" indent="-342900">
              <a:spcBef>
                <a:spcPts val="1200"/>
              </a:spcBef>
              <a:buFont typeface="Arial" pitchFamily="34" charset="0"/>
              <a:buChar char="•"/>
            </a:pPr>
            <a:r>
              <a:rPr lang="en-US" sz="2400" dirty="0" smtClean="0">
                <a:solidFill>
                  <a:srgbClr val="000000"/>
                </a:solidFill>
              </a:rPr>
              <a:t>Incorporate the annual Generator Winter Readiness Survey process in order to enhance ISO’s situational awareness of generator pre-winter preparations</a:t>
            </a:r>
          </a:p>
          <a:p>
            <a:pPr marL="342900" lvl="1" indent="-342900">
              <a:spcBef>
                <a:spcPts val="1200"/>
              </a:spcBef>
              <a:buFont typeface="Arial" pitchFamily="34" charset="0"/>
              <a:buChar char="•"/>
            </a:pPr>
            <a:r>
              <a:rPr lang="en-US" sz="2400" dirty="0" smtClean="0">
                <a:solidFill>
                  <a:srgbClr val="000000"/>
                </a:solidFill>
              </a:rPr>
              <a:t>Incorporate the annual Natural Gas Critical Infrastructure Survey process in order to ensure critical infrastructure of the interstate natural gas system is not on electrical circuits subject to automatic or manual load shedding schemes</a:t>
            </a:r>
            <a:endParaRPr lang="en-US" sz="2200" dirty="0" smtClean="0">
              <a:solidFill>
                <a:srgbClr val="000000"/>
              </a:solidFill>
            </a:endParaRPr>
          </a:p>
          <a:p>
            <a:pPr marL="0" indent="0">
              <a:buNone/>
            </a:pPr>
            <a:endParaRPr lang="en-US" dirty="0" smtClean="0">
              <a:solidFill>
                <a:srgbClr val="000000"/>
              </a:solidFill>
            </a:endParaRPr>
          </a:p>
          <a:p>
            <a:endParaRPr lang="en-US" dirty="0" smtClean="0">
              <a:solidFill>
                <a:srgbClr val="000000"/>
              </a:solidFill>
            </a:endParaRPr>
          </a:p>
          <a:p>
            <a:pPr lvl="1"/>
            <a:endParaRPr lang="en-US" dirty="0" smtClean="0"/>
          </a:p>
          <a:p>
            <a:endParaRPr lang="en-US" dirty="0" smtClean="0"/>
          </a:p>
        </p:txBody>
      </p:sp>
      <p:sp>
        <p:nvSpPr>
          <p:cNvPr id="8"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5</a:t>
            </a:fld>
            <a:endParaRPr lang="en-US" sz="1400" dirty="0">
              <a:solidFill>
                <a:srgbClr val="000000"/>
              </a:solidFill>
            </a:endParaRPr>
          </a:p>
        </p:txBody>
      </p:sp>
    </p:spTree>
    <p:extLst>
      <p:ext uri="{BB962C8B-B14F-4D97-AF65-F5344CB8AC3E}">
        <p14:creationId xmlns:p14="http://schemas.microsoft.com/office/powerpoint/2010/main" val="36278720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Schedule</a:t>
            </a:r>
            <a:endParaRPr lang="en-US" b="0" dirty="0"/>
          </a:p>
        </p:txBody>
      </p:sp>
      <p:sp>
        <p:nvSpPr>
          <p:cNvPr id="5"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6</a:t>
            </a:fld>
            <a:endParaRPr lang="en-US" sz="1400" dirty="0">
              <a:solidFill>
                <a:srgbClr val="000000"/>
              </a:solidFill>
            </a:endParaRPr>
          </a:p>
        </p:txBody>
      </p:sp>
      <p:graphicFrame>
        <p:nvGraphicFramePr>
          <p:cNvPr id="6" name="Table Placeholder 6"/>
          <p:cNvGraphicFramePr>
            <a:graphicFrameLocks noGrp="1"/>
          </p:cNvGraphicFramePr>
          <p:nvPr>
            <p:ph type="tbl" sz="quarter" idx="10"/>
            <p:extLst>
              <p:ext uri="{D42A27DB-BD31-4B8C-83A1-F6EECF244321}">
                <p14:modId xmlns:p14="http://schemas.microsoft.com/office/powerpoint/2010/main" val="2608992903"/>
              </p:ext>
            </p:extLst>
          </p:nvPr>
        </p:nvGraphicFramePr>
        <p:xfrm>
          <a:off x="457200" y="1404938"/>
          <a:ext cx="8229600" cy="3027044"/>
        </p:xfrm>
        <a:graphic>
          <a:graphicData uri="http://schemas.openxmlformats.org/drawingml/2006/table">
            <a:tbl>
              <a:tblPr bandRow="1">
                <a:tableStyleId>{5C22544A-7EE6-4342-B048-85BDC9FD1C3A}</a:tableStyleId>
              </a:tblPr>
              <a:tblGrid>
                <a:gridCol w="3429000">
                  <a:extLst>
                    <a:ext uri="{9D8B030D-6E8A-4147-A177-3AD203B41FA5}">
                      <a16:colId xmlns:a16="http://schemas.microsoft.com/office/drawing/2014/main" val="20000"/>
                    </a:ext>
                  </a:extLst>
                </a:gridCol>
                <a:gridCol w="4800600">
                  <a:extLst>
                    <a:ext uri="{9D8B030D-6E8A-4147-A177-3AD203B41FA5}">
                      <a16:colId xmlns:a16="http://schemas.microsoft.com/office/drawing/2014/main" val="20001"/>
                    </a:ext>
                  </a:extLst>
                </a:gridCol>
              </a:tblGrid>
              <a:tr h="609600">
                <a:tc>
                  <a:txBody>
                    <a:bodyPr/>
                    <a:lstStyle/>
                    <a:p>
                      <a:r>
                        <a:rPr lang="en-US" b="1" dirty="0" smtClean="0">
                          <a:solidFill>
                            <a:schemeClr val="bg1"/>
                          </a:solidFill>
                        </a:rPr>
                        <a:t>Stakeholder Committee and</a:t>
                      </a:r>
                      <a:r>
                        <a:rPr lang="en-US" b="1" baseline="0" dirty="0" smtClean="0">
                          <a:solidFill>
                            <a:schemeClr val="bg1"/>
                          </a:solidFill>
                        </a:rPr>
                        <a:t> </a:t>
                      </a:r>
                      <a:r>
                        <a:rPr lang="en-US" b="1" dirty="0" smtClean="0">
                          <a:solidFill>
                            <a:schemeClr val="bg1"/>
                          </a:solidFill>
                        </a:rPr>
                        <a:t>Date</a:t>
                      </a:r>
                      <a:endParaRPr lang="en-US" b="1" dirty="0">
                        <a:solidFill>
                          <a:schemeClr val="bg1"/>
                        </a:solidFill>
                      </a:endParaRPr>
                    </a:p>
                  </a:txBody>
                  <a:tcPr anchor="ctr">
                    <a:solidFill>
                      <a:srgbClr val="0082CF"/>
                    </a:solidFill>
                  </a:tcPr>
                </a:tc>
                <a:tc>
                  <a:txBody>
                    <a:bodyPr/>
                    <a:lstStyle/>
                    <a:p>
                      <a:r>
                        <a:rPr lang="en-US" b="1" dirty="0" smtClean="0">
                          <a:solidFill>
                            <a:schemeClr val="bg1"/>
                          </a:solidFill>
                        </a:rPr>
                        <a:t>Scheduled</a:t>
                      </a:r>
                      <a:r>
                        <a:rPr lang="en-US" b="1" baseline="0" dirty="0" smtClean="0">
                          <a:solidFill>
                            <a:schemeClr val="bg1"/>
                          </a:solidFill>
                        </a:rPr>
                        <a:t> Project Milestone</a:t>
                      </a:r>
                      <a:endParaRPr lang="en-US" b="1" dirty="0">
                        <a:solidFill>
                          <a:schemeClr val="bg1"/>
                        </a:solidFill>
                      </a:endParaRPr>
                    </a:p>
                  </a:txBody>
                  <a:tcPr anchor="ctr">
                    <a:solidFill>
                      <a:srgbClr val="0082CF"/>
                    </a:solidFill>
                  </a:tcPr>
                </a:tc>
                <a:extLst>
                  <a:ext uri="{0D108BD9-81ED-4DB2-BD59-A6C34878D82A}">
                    <a16:rowId xmlns:a16="http://schemas.microsoft.com/office/drawing/2014/main" val="10000"/>
                  </a:ext>
                </a:extLst>
              </a:tr>
              <a:tr h="304800">
                <a:tc>
                  <a:txBody>
                    <a:bodyPr/>
                    <a:lstStyle/>
                    <a:p>
                      <a:r>
                        <a:rPr lang="en-US" sz="1600" b="1" dirty="0" smtClean="0">
                          <a:solidFill>
                            <a:srgbClr val="000000"/>
                          </a:solidFill>
                        </a:rPr>
                        <a:t>Reliability</a:t>
                      </a:r>
                      <a:r>
                        <a:rPr lang="en-US" sz="1600" b="1" baseline="0" dirty="0" smtClean="0">
                          <a:solidFill>
                            <a:srgbClr val="000000"/>
                          </a:solidFill>
                        </a:rPr>
                        <a:t> Committee</a:t>
                      </a:r>
                      <a:br>
                        <a:rPr lang="en-US" sz="1600" b="1" baseline="0" dirty="0" smtClean="0">
                          <a:solidFill>
                            <a:srgbClr val="000000"/>
                          </a:solidFill>
                        </a:rPr>
                      </a:br>
                      <a:r>
                        <a:rPr lang="en-US" sz="1600" b="1" baseline="0" dirty="0" smtClean="0">
                          <a:solidFill>
                            <a:srgbClr val="000000"/>
                          </a:solidFill>
                        </a:rPr>
                        <a:t>July 21, 2020</a:t>
                      </a:r>
                      <a:endParaRPr lang="en-US" sz="1600" b="1" dirty="0">
                        <a:solidFill>
                          <a:srgbClr val="000000"/>
                        </a:solidFill>
                      </a:endParaRPr>
                    </a:p>
                  </a:txBody>
                  <a:tcPr anchor="ctr">
                    <a:solidFill>
                      <a:schemeClr val="bg1">
                        <a:lumMod val="85000"/>
                      </a:schemeClr>
                    </a:solidFill>
                  </a:tcPr>
                </a:tc>
                <a:tc>
                  <a:txBody>
                    <a:bodyPr/>
                    <a:lstStyle/>
                    <a:p>
                      <a:r>
                        <a:rPr lang="en-US" sz="1600" dirty="0" smtClean="0">
                          <a:solidFill>
                            <a:srgbClr val="000000"/>
                          </a:solidFill>
                        </a:rPr>
                        <a:t>Introduction</a:t>
                      </a:r>
                      <a:r>
                        <a:rPr lang="en-US" sz="1600" baseline="0" dirty="0" smtClean="0">
                          <a:solidFill>
                            <a:srgbClr val="000000"/>
                          </a:solidFill>
                        </a:rPr>
                        <a:t> and d</a:t>
                      </a:r>
                      <a:r>
                        <a:rPr lang="en-US" sz="1600" dirty="0" smtClean="0">
                          <a:solidFill>
                            <a:srgbClr val="000000"/>
                          </a:solidFill>
                        </a:rPr>
                        <a:t>escription of changes</a:t>
                      </a:r>
                      <a:endParaRPr lang="en-US" sz="1600" dirty="0">
                        <a:solidFill>
                          <a:srgbClr val="000000"/>
                        </a:solidFill>
                      </a:endParaRPr>
                    </a:p>
                  </a:txBody>
                  <a:tcPr anchor="ctr">
                    <a:solidFill>
                      <a:schemeClr val="bg1">
                        <a:lumMod val="85000"/>
                      </a:schemeClr>
                    </a:solidFill>
                  </a:tcPr>
                </a:tc>
                <a:extLst>
                  <a:ext uri="{0D108BD9-81ED-4DB2-BD59-A6C34878D82A}">
                    <a16:rowId xmlns:a16="http://schemas.microsoft.com/office/drawing/2014/main" val="10001"/>
                  </a:ext>
                </a:extLst>
              </a:tr>
              <a:tr h="6067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0000"/>
                          </a:solidFill>
                        </a:rPr>
                        <a:t>Reliability</a:t>
                      </a:r>
                      <a:r>
                        <a:rPr lang="en-US" sz="1600" b="1" baseline="0" dirty="0" smtClean="0">
                          <a:solidFill>
                            <a:srgbClr val="000000"/>
                          </a:solidFill>
                        </a:rPr>
                        <a:t> Committee</a:t>
                      </a:r>
                      <a:br>
                        <a:rPr lang="en-US" sz="1600" b="1" baseline="0" dirty="0" smtClean="0">
                          <a:solidFill>
                            <a:srgbClr val="000000"/>
                          </a:solidFill>
                        </a:rPr>
                      </a:br>
                      <a:r>
                        <a:rPr lang="en-US" sz="1600" b="1" baseline="0" dirty="0" smtClean="0">
                          <a:solidFill>
                            <a:srgbClr val="000000"/>
                          </a:solidFill>
                        </a:rPr>
                        <a:t>August 18-19, 2020</a:t>
                      </a:r>
                      <a:endParaRPr lang="en-US" sz="1600" b="1" dirty="0">
                        <a:solidFill>
                          <a:srgbClr val="000000"/>
                        </a:solidFill>
                      </a:endParaRPr>
                    </a:p>
                  </a:txBody>
                  <a:tcPr anchor="ctr">
                    <a:solidFill>
                      <a:schemeClr val="bg1">
                        <a:lumMod val="85000"/>
                      </a:schemeClr>
                    </a:solidFill>
                  </a:tcPr>
                </a:tc>
                <a:tc>
                  <a:txBody>
                    <a:bodyPr/>
                    <a:lstStyle/>
                    <a:p>
                      <a:r>
                        <a:rPr lang="en-US" sz="1600" dirty="0" smtClean="0">
                          <a:solidFill>
                            <a:srgbClr val="000000"/>
                          </a:solidFill>
                        </a:rPr>
                        <a:t>Review of redline OP changes</a:t>
                      </a:r>
                      <a:endParaRPr lang="en-US" sz="1600" dirty="0">
                        <a:solidFill>
                          <a:srgbClr val="000000"/>
                        </a:solidFill>
                      </a:endParaRPr>
                    </a:p>
                  </a:txBody>
                  <a:tcPr anchor="ctr">
                    <a:solidFill>
                      <a:schemeClr val="bg1">
                        <a:lumMod val="85000"/>
                      </a:schemeClr>
                    </a:solidFill>
                  </a:tcPr>
                </a:tc>
                <a:extLst>
                  <a:ext uri="{0D108BD9-81ED-4DB2-BD59-A6C34878D82A}">
                    <a16:rowId xmlns:a16="http://schemas.microsoft.com/office/drawing/2014/main" val="3365745893"/>
                  </a:ext>
                </a:extLst>
              </a:tr>
              <a:tr h="652462">
                <a:tc>
                  <a:txBody>
                    <a:bodyPr/>
                    <a:lstStyle/>
                    <a:p>
                      <a:r>
                        <a:rPr lang="en-US" sz="1600" b="1" dirty="0" smtClean="0">
                          <a:solidFill>
                            <a:srgbClr val="000000"/>
                          </a:solidFill>
                        </a:rPr>
                        <a:t>Reliability Committee</a:t>
                      </a:r>
                    </a:p>
                    <a:p>
                      <a:r>
                        <a:rPr lang="en-US" sz="1600" b="1" dirty="0" smtClean="0">
                          <a:solidFill>
                            <a:srgbClr val="000000"/>
                          </a:solidFill>
                        </a:rPr>
                        <a:t>September 23, 2020</a:t>
                      </a:r>
                      <a:endParaRPr lang="en-US" sz="1600" b="1" dirty="0">
                        <a:solidFill>
                          <a:srgbClr val="000000"/>
                        </a:solidFill>
                      </a:endParaRPr>
                    </a:p>
                  </a:txBody>
                  <a:tcPr anchor="ctr">
                    <a:solidFill>
                      <a:schemeClr val="bg1">
                        <a:lumMod val="85000"/>
                      </a:schemeClr>
                    </a:solidFill>
                  </a:tcPr>
                </a:tc>
                <a:tc>
                  <a:txBody>
                    <a:bodyPr/>
                    <a:lstStyle/>
                    <a:p>
                      <a:r>
                        <a:rPr lang="en-US" sz="1600" dirty="0" smtClean="0">
                          <a:solidFill>
                            <a:srgbClr val="000000"/>
                          </a:solidFill>
                        </a:rPr>
                        <a:t>Vote on changes</a:t>
                      </a:r>
                      <a:endParaRPr lang="en-US" sz="1600" dirty="0">
                        <a:solidFill>
                          <a:srgbClr val="000000"/>
                        </a:solidFill>
                      </a:endParaRPr>
                    </a:p>
                  </a:txBody>
                  <a:tcPr anchor="ctr">
                    <a:solidFill>
                      <a:schemeClr val="bg1">
                        <a:lumMod val="85000"/>
                      </a:schemeClr>
                    </a:solidFill>
                  </a:tcPr>
                </a:tc>
                <a:extLst>
                  <a:ext uri="{0D108BD9-81ED-4DB2-BD59-A6C34878D82A}">
                    <a16:rowId xmlns:a16="http://schemas.microsoft.com/office/drawing/2014/main" val="10002"/>
                  </a:ext>
                </a:extLst>
              </a:tr>
              <a:tr h="304800">
                <a:tc>
                  <a:txBody>
                    <a:bodyPr/>
                    <a:lstStyle/>
                    <a:p>
                      <a:r>
                        <a:rPr lang="en-US" sz="1600" b="1" kern="1200" baseline="0" dirty="0" smtClean="0">
                          <a:solidFill>
                            <a:srgbClr val="000000"/>
                          </a:solidFill>
                          <a:latin typeface="+mn-lt"/>
                          <a:ea typeface="+mn-ea"/>
                          <a:cs typeface="+mn-cs"/>
                        </a:rPr>
                        <a:t>Participants Committee</a:t>
                      </a:r>
                    </a:p>
                    <a:p>
                      <a:r>
                        <a:rPr lang="en-US" sz="1600" b="1" kern="1200" baseline="0" dirty="0" smtClean="0">
                          <a:solidFill>
                            <a:srgbClr val="000000"/>
                          </a:solidFill>
                          <a:latin typeface="+mn-lt"/>
                          <a:ea typeface="+mn-ea"/>
                          <a:cs typeface="+mn-cs"/>
                        </a:rPr>
                        <a:t>October 1, 2020</a:t>
                      </a:r>
                      <a:endParaRPr lang="en-US" sz="1600" b="1" kern="1200" baseline="0" dirty="0">
                        <a:solidFill>
                          <a:srgbClr val="000000"/>
                        </a:solidFill>
                        <a:latin typeface="+mn-lt"/>
                        <a:ea typeface="+mn-ea"/>
                        <a:cs typeface="+mn-cs"/>
                      </a:endParaRPr>
                    </a:p>
                  </a:txBody>
                  <a:tcPr anchor="ctr">
                    <a:solidFill>
                      <a:schemeClr val="bg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kern="1200" cap="none" baseline="0" dirty="0" smtClean="0">
                          <a:solidFill>
                            <a:srgbClr val="000000"/>
                          </a:solidFill>
                          <a:latin typeface="+mn-lt"/>
                          <a:ea typeface="+mn-ea"/>
                          <a:cs typeface="+mn-cs"/>
                        </a:rPr>
                        <a:t>Vote on changes</a:t>
                      </a:r>
                      <a:endParaRPr lang="en-US" sz="1600" dirty="0" smtClean="0">
                        <a:solidFill>
                          <a:srgbClr val="000000"/>
                        </a:solidFill>
                      </a:endParaRPr>
                    </a:p>
                  </a:txBody>
                  <a:tcPr anchor="ctr">
                    <a:solidFill>
                      <a:schemeClr val="bg2">
                        <a:lumMod val="40000"/>
                        <a:lumOff val="60000"/>
                      </a:scheme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61257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a:xfrm>
            <a:off x="8534400" y="6365882"/>
            <a:ext cx="381000" cy="263518"/>
          </a:xfrm>
          <a:prstGeom prst="rect">
            <a:avLst/>
          </a:prstGeom>
        </p:spPr>
        <p:txBody>
          <a:bodyPr/>
          <a:lstStyle/>
          <a:p>
            <a:fld id="{10C7F894-2A36-495D-AB7C-1055F7AC0F9D}" type="slidenum">
              <a:rPr lang="en-US" sz="1400" smtClean="0">
                <a:solidFill>
                  <a:srgbClr val="000000"/>
                </a:solidFill>
              </a:rPr>
              <a:pPr/>
              <a:t>7</a:t>
            </a:fld>
            <a:endParaRPr lang="en-US" sz="1400" dirty="0">
              <a:solidFill>
                <a:srgbClr val="000000"/>
              </a:solidFill>
            </a:endParaRPr>
          </a:p>
        </p:txBody>
      </p:sp>
      <p:sp>
        <p:nvSpPr>
          <p:cNvPr id="2" name="Text Placeholder 1"/>
          <p:cNvSpPr>
            <a:spLocks noGrp="1"/>
          </p:cNvSpPr>
          <p:nvPr>
            <p:ph type="body" sz="quarter" idx="17"/>
          </p:nvPr>
        </p:nvSpPr>
        <p:spPr/>
        <p:txBody>
          <a:bodyPr/>
          <a:lstStyle/>
          <a:p>
            <a:r>
              <a:rPr lang="en-US" dirty="0" smtClean="0"/>
              <a:t>Stephen George</a:t>
            </a:r>
            <a:endParaRPr lang="en-US" dirty="0"/>
          </a:p>
        </p:txBody>
      </p:sp>
      <p:sp>
        <p:nvSpPr>
          <p:cNvPr id="3" name="Text Placeholder 2"/>
          <p:cNvSpPr>
            <a:spLocks noGrp="1"/>
          </p:cNvSpPr>
          <p:nvPr>
            <p:ph type="body" sz="quarter" idx="18"/>
          </p:nvPr>
        </p:nvSpPr>
        <p:spPr/>
        <p:txBody>
          <a:bodyPr/>
          <a:lstStyle/>
          <a:p>
            <a:r>
              <a:rPr lang="en-US" dirty="0" smtClean="0"/>
              <a:t>(860)683-3299| sgeorge@iso-ne.com</a:t>
            </a:r>
            <a:endParaRPr lang="en-US" dirty="0"/>
          </a:p>
        </p:txBody>
      </p:sp>
    </p:spTree>
    <p:extLst>
      <p:ext uri="{BB962C8B-B14F-4D97-AF65-F5344CB8AC3E}">
        <p14:creationId xmlns:p14="http://schemas.microsoft.com/office/powerpoint/2010/main" val="297790586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Presentation - NEPOOL Technical Committees">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 NEPOOL Technical Committees</Template>
  <TotalTime>0</TotalTime>
  <Words>521</Words>
  <Application>Microsoft Office PowerPoint</Application>
  <PresentationFormat>On-screen Show (4:3)</PresentationFormat>
  <Paragraphs>65</Paragraphs>
  <Slides>7</Slides>
  <Notes>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Presentation - NEPOOL Technical Committees</vt:lpstr>
      <vt:lpstr>blank</vt:lpstr>
      <vt:lpstr>PowerPoint Presentation</vt:lpstr>
      <vt:lpstr>PowerPoint Presentation</vt:lpstr>
      <vt:lpstr>Summary of Prior RC Presentations</vt:lpstr>
      <vt:lpstr>The Impact of These Changes</vt:lpstr>
      <vt:lpstr>Conclusion</vt:lpstr>
      <vt:lpstr>Stakeholder Schedule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2018-02-07T15:51:18Z</dcterms:created>
  <dcterms:modified xsi:type="dcterms:W3CDTF">2020-09-14T14:52:42Z</dcterms:modified>
</cp:coreProperties>
</file>